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312" r:id="rId16"/>
    <p:sldId id="293" r:id="rId17"/>
    <p:sldId id="315" r:id="rId18"/>
    <p:sldId id="316" r:id="rId19"/>
    <p:sldId id="317" r:id="rId20"/>
    <p:sldId id="318" r:id="rId21"/>
    <p:sldId id="319" r:id="rId22"/>
    <p:sldId id="322" r:id="rId23"/>
    <p:sldId id="320" r:id="rId24"/>
    <p:sldId id="321" r:id="rId25"/>
    <p:sldId id="323" r:id="rId26"/>
    <p:sldId id="279" r:id="rId27"/>
    <p:sldId id="306" r:id="rId28"/>
    <p:sldId id="307" r:id="rId29"/>
    <p:sldId id="308" r:id="rId30"/>
    <p:sldId id="309" r:id="rId31"/>
    <p:sldId id="313" r:id="rId32"/>
    <p:sldId id="314" r:id="rId33"/>
    <p:sldId id="310" r:id="rId34"/>
    <p:sldId id="311" r:id="rId35"/>
    <p:sldId id="326" r:id="rId36"/>
    <p:sldId id="327" r:id="rId37"/>
    <p:sldId id="328" r:id="rId38"/>
    <p:sldId id="329" r:id="rId39"/>
    <p:sldId id="305" r:id="rId40"/>
    <p:sldId id="287" r:id="rId41"/>
    <p:sldId id="290" r:id="rId42"/>
    <p:sldId id="288" r:id="rId43"/>
    <p:sldId id="289" r:id="rId44"/>
    <p:sldId id="291" r:id="rId45"/>
    <p:sldId id="292" r:id="rId46"/>
    <p:sldId id="295" r:id="rId47"/>
    <p:sldId id="324" r:id="rId48"/>
    <p:sldId id="325" r:id="rId49"/>
    <p:sldId id="294" r:id="rId50"/>
    <p:sldId id="286" r:id="rId51"/>
    <p:sldId id="280" r:id="rId52"/>
    <p:sldId id="284" r:id="rId53"/>
    <p:sldId id="28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9804"/>
    <a:srgbClr val="5B9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1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80BC4-886E-4C83-A6CE-059B5EE89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362EDB-DA0C-4D7E-80CE-BEF134B7A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241B76-A13D-403B-8173-2B2E5E6B8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1186E-72E5-4924-AC88-04A152427EC0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6AEA4-1A11-4A20-9BBE-57656C199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E463D7-67BC-467B-AB6C-D8E841A8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5987-3448-4BE8-9B90-CF68CF6B9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805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6B95C-8741-42E2-8991-12BF94E5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7DCBE0-055A-43CD-A4DD-8901F76DE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C33CD-9240-4178-B682-F046631EB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1186E-72E5-4924-AC88-04A152427EC0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BE863C-2431-43E2-A085-AC2BEFD87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286336-D761-4494-8CF9-BCCEABF99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5987-3448-4BE8-9B90-CF68CF6B9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536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4CD4704-31AF-4F8E-882E-EBF275808A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E5D254-191F-46CF-8549-7EFC00FD9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B60424-0EFF-4534-9D9A-1E72B70B1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1186E-72E5-4924-AC88-04A152427EC0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E1871F-098D-4A10-9B32-4671C4622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DE8494-4F8C-4618-AE8E-7D77FE1E5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5987-3448-4BE8-9B90-CF68CF6B9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147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C73E4-D751-4544-9439-EC578F38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6847D4-62B6-449A-B4FC-17FF8865A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981912-419B-49FD-B65A-960E6F059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1186E-72E5-4924-AC88-04A152427EC0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05212-ED82-4B93-86F5-3FD703170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0D87C8-7842-403A-BFA3-C70AF267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5987-3448-4BE8-9B90-CF68CF6B9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15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2A9E-E6EC-4C5B-B637-6F4693E2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8C057B-F0D2-4D1C-97A4-83F74C6AF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A1443A-3425-4598-9FE7-7C188B7BB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1186E-72E5-4924-AC88-04A152427EC0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4AE7AE-B856-4041-9A86-157D2828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EB15BE-D7E4-4CB4-9D86-593CA3E36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5987-3448-4BE8-9B90-CF68CF6B9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326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C717E-DB25-412B-95C4-F5D1E006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A1EA1E-91E9-4A88-BE33-30AEA4FE3A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6A3D75-BB48-4C7D-AE1E-F570EB0CC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C44F4B-E6B5-42C2-83F1-609C9FB7C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1186E-72E5-4924-AC88-04A152427EC0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C954C0-E15D-4D87-89C5-D42F0B18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FA3463-AAF9-4022-B4EE-6EF082BB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5987-3448-4BE8-9B90-CF68CF6B9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94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D038A-3E04-4924-ABDF-A3F9A3755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390335-4EFE-4BEC-84BB-BE8CEE7CF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A17F83-A84A-4B20-8B9F-7C97B443F6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AF35AE-1E52-4159-B6D4-A2474FFA7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C50623-4866-4F59-B478-2ACCCB9A97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36E9D0-76AA-497E-8B9C-9ED1FB9C5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1186E-72E5-4924-AC88-04A152427EC0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47EC4F-953B-474D-BF9B-0DB998F3D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6B47FAE-A42A-4430-ABD3-FB109586A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5987-3448-4BE8-9B90-CF68CF6B9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811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81FCB-D32F-4DB5-A9BA-EC9AB249D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202C12-AD46-4CE8-9615-8D215BA0E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1186E-72E5-4924-AC88-04A152427EC0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582895-9136-4DEF-8CDB-663A204A4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5F0916-EFE7-4092-96F3-F4F4A8A1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5987-3448-4BE8-9B90-CF68CF6B9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172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F7A6E9-4ECD-42FA-BC0C-BC8616072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1186E-72E5-4924-AC88-04A152427EC0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D926525-5E24-4DF4-AFA6-9197DC2E1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9829ED-DC4F-49D9-94B5-DFCE9447E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5987-3448-4BE8-9B90-CF68CF6B9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275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8573B-F0F2-4B03-9743-DAFCCA43D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0A8A03-5780-40F3-BF0D-9C22E3C3B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6AF551-EC9B-4161-8655-47B12EB39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C8A497-F272-40A9-93EF-67A54214D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1186E-72E5-4924-AC88-04A152427EC0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931218-AC10-49DC-85C5-13095E25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BADE3D-D53F-42F4-8B1B-A0691E07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5987-3448-4BE8-9B90-CF68CF6B9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47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FEB0CA-C625-45BB-AA62-5D0A1F08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9EA3B99-CEF2-4E7C-AD42-83CC8573D2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915B52-26A8-4E49-8DC3-491C8A24A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1AFD91-BF02-42FB-954D-61DA24FC6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1186E-72E5-4924-AC88-04A152427EC0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A13D26-6C77-4377-8C0E-97389C0F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C57671-63CC-4F30-984C-152EB7B75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5987-3448-4BE8-9B90-CF68CF6B9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924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BEFF1EA-14D3-489E-A85B-35332782A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1D41BA-6520-4ED4-87BE-1A2CC9552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9EFC92-48F9-4038-9309-F3A510C73F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1186E-72E5-4924-AC88-04A152427EC0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C18DFC-0245-4D92-B02E-810FD8B53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5B0AD0-B618-4A2F-AB76-72105393D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95987-3448-4BE8-9B90-CF68CF6B9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18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arduino.cc/en/softwar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xantorohara.github.io/led-matrix-editor/" TargetMode="Externa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reference/ko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arduino.cc/reference/en/libraries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미세먼지 측정기 만들기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FDA28E-E99F-4904-A8C5-C83D82E72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625" y="1978212"/>
            <a:ext cx="4275308" cy="3788440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A357B1B-B7B1-4315-954A-58D2C194A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314917"/>
              </p:ext>
            </p:extLst>
          </p:nvPr>
        </p:nvGraphicFramePr>
        <p:xfrm>
          <a:off x="1267012" y="1978212"/>
          <a:ext cx="5432613" cy="378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2">
                  <a:extLst>
                    <a:ext uri="{9D8B030D-6E8A-4147-A177-3AD203B41FA5}">
                      <a16:colId xmlns:a16="http://schemas.microsoft.com/office/drawing/2014/main" val="3587133216"/>
                    </a:ext>
                  </a:extLst>
                </a:gridCol>
                <a:gridCol w="681317">
                  <a:extLst>
                    <a:ext uri="{9D8B030D-6E8A-4147-A177-3AD203B41FA5}">
                      <a16:colId xmlns:a16="http://schemas.microsoft.com/office/drawing/2014/main" val="3610366331"/>
                    </a:ext>
                  </a:extLst>
                </a:gridCol>
                <a:gridCol w="3890684">
                  <a:extLst>
                    <a:ext uri="{9D8B030D-6E8A-4147-A177-3AD203B41FA5}">
                      <a16:colId xmlns:a16="http://schemas.microsoft.com/office/drawing/2014/main" val="1824195062"/>
                    </a:ext>
                  </a:extLst>
                </a:gridCol>
              </a:tblGrid>
              <a:tr h="378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차시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강의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292340"/>
                  </a:ext>
                </a:extLst>
              </a:tr>
              <a:tr h="37884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아두이노</a:t>
                      </a:r>
                      <a:r>
                        <a:rPr lang="ko-KR" altLang="en-US" dirty="0"/>
                        <a:t> 기초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564362"/>
                  </a:ext>
                </a:extLst>
              </a:tr>
              <a:tr h="37884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온도 습도 모듈 사용하기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328973"/>
                  </a:ext>
                </a:extLst>
              </a:tr>
              <a:tr h="37884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LCD </a:t>
                      </a:r>
                      <a:r>
                        <a:rPr lang="ko-KR" altLang="en-US" dirty="0"/>
                        <a:t>모듈 사용하기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44551"/>
                  </a:ext>
                </a:extLst>
              </a:tr>
              <a:tr h="37884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저항 및 미세먼지 센서 확인하기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398720"/>
                  </a:ext>
                </a:extLst>
              </a:tr>
              <a:tr h="37884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회로 연결 및 코딩하기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7260"/>
                  </a:ext>
                </a:extLst>
              </a:tr>
              <a:tr h="37884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미세먼지 측정기 제작하기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375099"/>
                  </a:ext>
                </a:extLst>
              </a:tr>
              <a:tr h="37884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미세먼지 측정기 하드웨어 조립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159057"/>
                  </a:ext>
                </a:extLst>
              </a:tr>
              <a:tr h="37884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미세먼지 측정기 작동하기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315998"/>
                  </a:ext>
                </a:extLst>
              </a:tr>
              <a:tr h="37884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미세먼지 측정기 활용하기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326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511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준비하기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5565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Arduino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통합개발환경 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IDE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설치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174669-EFCB-432D-8103-57E4C5C0AFC7}"/>
              </a:ext>
            </a:extLst>
          </p:cNvPr>
          <p:cNvSpPr txBox="1"/>
          <p:nvPr/>
        </p:nvSpPr>
        <p:spPr>
          <a:xfrm>
            <a:off x="1312998" y="2070099"/>
            <a:ext cx="5480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다운로드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1800" b="0" i="0" u="sng" strike="noStrike" dirty="0">
                <a:solidFill>
                  <a:srgbClr val="0563C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hlinkClick r:id="rId2"/>
              </a:rPr>
              <a:t>https://www.arduino.cc/en/software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D87E83-7846-4FDF-A5D6-1318B17F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447" y="2858407"/>
            <a:ext cx="5850965" cy="256632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7C25EF3-CF8E-4D1D-AB29-54134467EA3C}"/>
              </a:ext>
            </a:extLst>
          </p:cNvPr>
          <p:cNvSpPr/>
          <p:nvPr/>
        </p:nvSpPr>
        <p:spPr>
          <a:xfrm>
            <a:off x="5259295" y="3215340"/>
            <a:ext cx="1261035" cy="1792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242BC6-75A4-44A8-B121-2931EB878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325" y="2109288"/>
            <a:ext cx="3228734" cy="331544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ADD2DF0-82B2-463B-BFEE-FF3420EBC484}"/>
              </a:ext>
            </a:extLst>
          </p:cNvPr>
          <p:cNvSpPr/>
          <p:nvPr/>
        </p:nvSpPr>
        <p:spPr>
          <a:xfrm>
            <a:off x="8032377" y="3463013"/>
            <a:ext cx="830729" cy="236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4175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준비하기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5565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Arduino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통합개발환경 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IDE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설치</a:t>
            </a: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311FE280-37FA-4370-BA2E-0F25718FA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698" y="1946070"/>
            <a:ext cx="3893010" cy="412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9CD201F-6261-4BE9-A03E-462AEEDE75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7" t="15851" r="14131" b="4836"/>
          <a:stretch/>
        </p:blipFill>
        <p:spPr bwMode="auto">
          <a:xfrm>
            <a:off x="7740821" y="2076839"/>
            <a:ext cx="2175476" cy="135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EBF22E6-93B7-4875-AC32-D1DA8E0654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2" b="6898"/>
          <a:stretch/>
        </p:blipFill>
        <p:spPr>
          <a:xfrm>
            <a:off x="5542144" y="1921060"/>
            <a:ext cx="1970541" cy="16637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44E11A0-B376-49F1-BBA7-7350427C3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740" y="3609788"/>
            <a:ext cx="2824953" cy="245829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28A1C6-4E3A-49B5-88E1-F16D5A2686DB}"/>
              </a:ext>
            </a:extLst>
          </p:cNvPr>
          <p:cNvSpPr/>
          <p:nvPr/>
        </p:nvSpPr>
        <p:spPr>
          <a:xfrm>
            <a:off x="5868895" y="4371436"/>
            <a:ext cx="735105" cy="236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0403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준비하기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5565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Arduino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통합개발환경 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IDE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설치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FE40A2-BFD1-4E58-A313-7E3BD4759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058" y="2002796"/>
            <a:ext cx="6034554" cy="43208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3BD62D-F1CB-4227-8362-6F679A009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984" y="2148421"/>
            <a:ext cx="5876925" cy="33337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442FE3-CFD9-4164-AA8B-B0F857657E10}"/>
              </a:ext>
            </a:extLst>
          </p:cNvPr>
          <p:cNvSpPr/>
          <p:nvPr/>
        </p:nvSpPr>
        <p:spPr>
          <a:xfrm>
            <a:off x="1587687" y="3241883"/>
            <a:ext cx="725207" cy="1871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018A20-ED6A-42F4-8F23-7C54A35F86D9}"/>
              </a:ext>
            </a:extLst>
          </p:cNvPr>
          <p:cNvSpPr/>
          <p:nvPr/>
        </p:nvSpPr>
        <p:spPr>
          <a:xfrm>
            <a:off x="6374835" y="4479012"/>
            <a:ext cx="826807" cy="248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033B3F-E0E0-48B7-9990-B0F6C717E091}"/>
              </a:ext>
            </a:extLst>
          </p:cNvPr>
          <p:cNvSpPr/>
          <p:nvPr/>
        </p:nvSpPr>
        <p:spPr>
          <a:xfrm>
            <a:off x="9339165" y="4885412"/>
            <a:ext cx="1567894" cy="2902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2BBE33E-42A6-4E48-8228-6A6E8C0602E5}"/>
              </a:ext>
            </a:extLst>
          </p:cNvPr>
          <p:cNvSpPr/>
          <p:nvPr/>
        </p:nvSpPr>
        <p:spPr>
          <a:xfrm>
            <a:off x="2717235" y="4354824"/>
            <a:ext cx="1233212" cy="2709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24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준비하기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5900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Arduino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정상 연결 및 설치 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B61D52-AE10-428E-8458-5A21D6782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091" y="2098181"/>
            <a:ext cx="5772150" cy="3324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F61C7A-68C6-445F-B938-652D9D2FF467}"/>
              </a:ext>
            </a:extLst>
          </p:cNvPr>
          <p:cNvSpPr txBox="1"/>
          <p:nvPr/>
        </p:nvSpPr>
        <p:spPr>
          <a:xfrm>
            <a:off x="7047956" y="2319378"/>
            <a:ext cx="3591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내장된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LED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를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초 간격으로 점멸하는 소스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789F9C-53A6-4FC5-8E35-4E2F5EDA0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241" y="3182024"/>
            <a:ext cx="3733572" cy="230014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1BB413F-EA20-487C-8F5A-FD37BED53083}"/>
              </a:ext>
            </a:extLst>
          </p:cNvPr>
          <p:cNvSpPr/>
          <p:nvPr/>
        </p:nvSpPr>
        <p:spPr>
          <a:xfrm>
            <a:off x="10512612" y="4661647"/>
            <a:ext cx="334682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479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준비하기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6043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Arduino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정상 연결 및 코드 업로드</a:t>
            </a: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563974AF-FF0F-4716-A1D5-6DD9EC40D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61" b="85301"/>
          <a:stretch/>
        </p:blipFill>
        <p:spPr bwMode="auto">
          <a:xfrm>
            <a:off x="1393698" y="1946070"/>
            <a:ext cx="4026961" cy="128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FA064B9-143C-49F5-90D6-123CDAFFD22A}"/>
              </a:ext>
            </a:extLst>
          </p:cNvPr>
          <p:cNvSpPr/>
          <p:nvPr/>
        </p:nvSpPr>
        <p:spPr>
          <a:xfrm>
            <a:off x="1393698" y="2318053"/>
            <a:ext cx="261784" cy="2709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A8722E-1506-4833-ACB7-04DB4C933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271" y="2403747"/>
            <a:ext cx="2800350" cy="1400175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0842CE98-8837-4CF4-9AEA-2CA7F425C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61" b="85301"/>
          <a:stretch/>
        </p:blipFill>
        <p:spPr bwMode="auto">
          <a:xfrm>
            <a:off x="1393698" y="3963130"/>
            <a:ext cx="4026961" cy="128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A6E10C-7E5C-4848-81DE-B7E3AD8D1E24}"/>
              </a:ext>
            </a:extLst>
          </p:cNvPr>
          <p:cNvSpPr/>
          <p:nvPr/>
        </p:nvSpPr>
        <p:spPr>
          <a:xfrm>
            <a:off x="1608846" y="4335113"/>
            <a:ext cx="261784" cy="2709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2FB4570-0758-407B-B568-97DC664B3F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829" b="16148"/>
          <a:stretch/>
        </p:blipFill>
        <p:spPr>
          <a:xfrm>
            <a:off x="2085778" y="4595978"/>
            <a:ext cx="3264843" cy="1285896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96C7C852-6D41-4ADD-9F7D-411424A24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3"/>
          <a:stretch/>
        </p:blipFill>
        <p:spPr bwMode="auto">
          <a:xfrm>
            <a:off x="6436657" y="2140419"/>
            <a:ext cx="3604304" cy="33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AFBFFC-F8D4-4ACA-A74B-76350739C83E}"/>
              </a:ext>
            </a:extLst>
          </p:cNvPr>
          <p:cNvSpPr/>
          <p:nvPr/>
        </p:nvSpPr>
        <p:spPr>
          <a:xfrm>
            <a:off x="7526124" y="3314651"/>
            <a:ext cx="261784" cy="2709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DBA96A-A461-4E82-9B8F-8B968CC19389}"/>
              </a:ext>
            </a:extLst>
          </p:cNvPr>
          <p:cNvSpPr txBox="1"/>
          <p:nvPr/>
        </p:nvSpPr>
        <p:spPr>
          <a:xfrm>
            <a:off x="6478496" y="5328282"/>
            <a:ext cx="4026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표시된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LED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초 간격으로 점멸 된다</a:t>
            </a:r>
          </a:p>
        </p:txBody>
      </p:sp>
    </p:spTree>
    <p:extLst>
      <p:ext uri="{BB962C8B-B14F-4D97-AF65-F5344CB8AC3E}">
        <p14:creationId xmlns:p14="http://schemas.microsoft.com/office/powerpoint/2010/main" val="79937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준비하기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A51D37-9713-4539-BFD0-FD9E41342CD6}"/>
              </a:ext>
            </a:extLst>
          </p:cNvPr>
          <p:cNvSpPr txBox="1"/>
          <p:nvPr/>
        </p:nvSpPr>
        <p:spPr>
          <a:xfrm>
            <a:off x="1134091" y="1375829"/>
            <a:ext cx="6043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</a:t>
            </a:r>
            <a:r>
              <a:rPr lang="ko-KR" altLang="en-US" sz="2400" dirty="0" err="1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브레드보드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(Breadboard)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4404453-BAAF-467D-AF7A-F236EB224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181" y="2716959"/>
            <a:ext cx="2207789" cy="3367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C20E54-3CD9-499F-8940-992509D62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521" y="3044358"/>
            <a:ext cx="2270299" cy="30403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DE230A-125D-4636-8D3B-FD5B4B3FD538}"/>
              </a:ext>
            </a:extLst>
          </p:cNvPr>
          <p:cNvSpPr txBox="1"/>
          <p:nvPr/>
        </p:nvSpPr>
        <p:spPr>
          <a:xfrm>
            <a:off x="1344707" y="1946070"/>
            <a:ext cx="4362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흔히 빵판이라고 부른다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과거에 빵을 자르기 위한 판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나무 도마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에 회로를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구성 하면서부터 불리기 시작한 이름 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EB769E6-EDF6-404C-8C67-AE65A7262335}"/>
              </a:ext>
            </a:extLst>
          </p:cNvPr>
          <p:cNvCxnSpPr/>
          <p:nvPr/>
        </p:nvCxnSpPr>
        <p:spPr>
          <a:xfrm>
            <a:off x="3615765" y="3340847"/>
            <a:ext cx="62155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6FEF143-4130-4585-A39E-BFD1CBEC6B11}"/>
              </a:ext>
            </a:extLst>
          </p:cNvPr>
          <p:cNvCxnSpPr/>
          <p:nvPr/>
        </p:nvCxnSpPr>
        <p:spPr>
          <a:xfrm>
            <a:off x="3589067" y="3494359"/>
            <a:ext cx="62155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93E3762-1650-4CC9-9005-61A88CBAC430}"/>
              </a:ext>
            </a:extLst>
          </p:cNvPr>
          <p:cNvCxnSpPr/>
          <p:nvPr/>
        </p:nvCxnSpPr>
        <p:spPr>
          <a:xfrm>
            <a:off x="3615764" y="3647872"/>
            <a:ext cx="62155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40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기초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6043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Arduino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기초 문법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894D24C-B9FD-4D09-B141-DA81A6CCEEE5}"/>
              </a:ext>
            </a:extLst>
          </p:cNvPr>
          <p:cNvSpPr/>
          <p:nvPr/>
        </p:nvSpPr>
        <p:spPr>
          <a:xfrm>
            <a:off x="5631098" y="2254681"/>
            <a:ext cx="1639560" cy="1012664"/>
          </a:xfrm>
          <a:prstGeom prst="ellipse">
            <a:avLst/>
          </a:prstGeom>
          <a:solidFill>
            <a:srgbClr val="5B9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/>
              <a:t>Code.ino</a:t>
            </a:r>
            <a:endParaRPr lang="ko-KR" altLang="en-US" sz="16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6BBB433-7113-4D77-BDA2-95EBCF622CAB}"/>
              </a:ext>
            </a:extLst>
          </p:cNvPr>
          <p:cNvSpPr/>
          <p:nvPr/>
        </p:nvSpPr>
        <p:spPr>
          <a:xfrm>
            <a:off x="8500247" y="2210159"/>
            <a:ext cx="1639560" cy="10126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Binary.HEX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BB65249-C3D8-4799-824D-8F8118FA4FAE}"/>
              </a:ext>
            </a:extLst>
          </p:cNvPr>
          <p:cNvSpPr/>
          <p:nvPr/>
        </p:nvSpPr>
        <p:spPr>
          <a:xfrm>
            <a:off x="7527402" y="2642864"/>
            <a:ext cx="607375" cy="23629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1A1F3-E5D6-4F63-A968-E33730796594}"/>
              </a:ext>
            </a:extLst>
          </p:cNvPr>
          <p:cNvSpPr txBox="1"/>
          <p:nvPr/>
        </p:nvSpPr>
        <p:spPr>
          <a:xfrm>
            <a:off x="7418674" y="3222823"/>
            <a:ext cx="824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컴파일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7FE4F40-314E-493A-932A-5AF61D9AF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412" y="4483384"/>
            <a:ext cx="1704975" cy="5619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88B70C-E980-4BDB-AACB-C785411DD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025" y="4083170"/>
            <a:ext cx="2457649" cy="178022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FCA548-B237-45AF-9586-DCD716561254}"/>
              </a:ext>
            </a:extLst>
          </p:cNvPr>
          <p:cNvSpPr/>
          <p:nvPr/>
        </p:nvSpPr>
        <p:spPr>
          <a:xfrm>
            <a:off x="5674412" y="4702316"/>
            <a:ext cx="261784" cy="2709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249279-A8BF-493F-A93D-865AB70448D1}"/>
              </a:ext>
            </a:extLst>
          </p:cNvPr>
          <p:cNvSpPr/>
          <p:nvPr/>
        </p:nvSpPr>
        <p:spPr>
          <a:xfrm>
            <a:off x="5962432" y="4702316"/>
            <a:ext cx="261784" cy="2709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4FA44863-E65A-49B2-9703-1282DD27DE2A}"/>
              </a:ext>
            </a:extLst>
          </p:cNvPr>
          <p:cNvSpPr/>
          <p:nvPr/>
        </p:nvSpPr>
        <p:spPr>
          <a:xfrm rot="5400000">
            <a:off x="9016339" y="3562250"/>
            <a:ext cx="607375" cy="23629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8D4568-77E6-4A6E-905B-8358E7A56AD6}"/>
              </a:ext>
            </a:extLst>
          </p:cNvPr>
          <p:cNvSpPr txBox="1"/>
          <p:nvPr/>
        </p:nvSpPr>
        <p:spPr>
          <a:xfrm>
            <a:off x="9542822" y="3518064"/>
            <a:ext cx="824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업로드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18E0239-9760-4675-9377-7EE1FE9F6157}"/>
              </a:ext>
            </a:extLst>
          </p:cNvPr>
          <p:cNvSpPr/>
          <p:nvPr/>
        </p:nvSpPr>
        <p:spPr>
          <a:xfrm>
            <a:off x="8659458" y="5118749"/>
            <a:ext cx="1275753" cy="4091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A189B91-B31F-4A98-AA54-A5DB36099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505" y="2226637"/>
            <a:ext cx="3733572" cy="230014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9E72DA0-98CB-4548-880A-37F5E39672DA}"/>
              </a:ext>
            </a:extLst>
          </p:cNvPr>
          <p:cNvSpPr txBox="1"/>
          <p:nvPr/>
        </p:nvSpPr>
        <p:spPr>
          <a:xfrm>
            <a:off x="5523781" y="3853439"/>
            <a:ext cx="824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컴파일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998F0514-E2CB-4CC8-BA1F-C14C1ABBEFB4}"/>
              </a:ext>
            </a:extLst>
          </p:cNvPr>
          <p:cNvSpPr/>
          <p:nvPr/>
        </p:nvSpPr>
        <p:spPr>
          <a:xfrm rot="5400000">
            <a:off x="5674887" y="4258013"/>
            <a:ext cx="363984" cy="14160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2F179C5-94BA-467A-A277-5C3F5D6FA42A}"/>
              </a:ext>
            </a:extLst>
          </p:cNvPr>
          <p:cNvSpPr/>
          <p:nvPr/>
        </p:nvSpPr>
        <p:spPr>
          <a:xfrm rot="16200000">
            <a:off x="5911332" y="5201715"/>
            <a:ext cx="363984" cy="14160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46DEE5-30F5-49B3-96A1-2CA31538296A}"/>
              </a:ext>
            </a:extLst>
          </p:cNvPr>
          <p:cNvSpPr txBox="1"/>
          <p:nvPr/>
        </p:nvSpPr>
        <p:spPr>
          <a:xfrm>
            <a:off x="5811801" y="5481186"/>
            <a:ext cx="824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업로드</a:t>
            </a:r>
          </a:p>
        </p:txBody>
      </p:sp>
    </p:spTree>
    <p:extLst>
      <p:ext uri="{BB962C8B-B14F-4D97-AF65-F5344CB8AC3E}">
        <p14:creationId xmlns:p14="http://schemas.microsoft.com/office/powerpoint/2010/main" val="1226743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기초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6043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Arduino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기초 문법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BB41C6-81DA-461D-9135-50AF93AF2E01}"/>
              </a:ext>
            </a:extLst>
          </p:cNvPr>
          <p:cNvSpPr txBox="1"/>
          <p:nvPr/>
        </p:nvSpPr>
        <p:spPr>
          <a:xfrm>
            <a:off x="6574118" y="3713117"/>
            <a:ext cx="45600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대소문자 구분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setup()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함수와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loop()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함수는 반드시 선언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주석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실행에서 제외되는 문장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/*(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사이전체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)*/, //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해당 한 줄만 해당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ko-KR" altLang="en-US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E40552-EFB8-4535-B0B2-FDDBD16AD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50" y="2136318"/>
            <a:ext cx="5173837" cy="366795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DAD7E5-A86E-48DE-97A1-C19694778C09}"/>
              </a:ext>
            </a:extLst>
          </p:cNvPr>
          <p:cNvSpPr/>
          <p:nvPr/>
        </p:nvSpPr>
        <p:spPr>
          <a:xfrm>
            <a:off x="1472954" y="2136318"/>
            <a:ext cx="1216458" cy="2709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0D8AFA-B7E6-4FA3-92C9-31FB1C970F90}"/>
              </a:ext>
            </a:extLst>
          </p:cNvPr>
          <p:cNvSpPr txBox="1"/>
          <p:nvPr/>
        </p:nvSpPr>
        <p:spPr>
          <a:xfrm>
            <a:off x="6646791" y="2080993"/>
            <a:ext cx="3287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처음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회만 실행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속성에 대한 정의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ko-KR" altLang="en-US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E9E2FFAE-E46B-46E0-A6E1-83305E5171F7}"/>
              </a:ext>
            </a:extLst>
          </p:cNvPr>
          <p:cNvSpPr/>
          <p:nvPr/>
        </p:nvSpPr>
        <p:spPr>
          <a:xfrm rot="10800000">
            <a:off x="6096000" y="2200996"/>
            <a:ext cx="363984" cy="14160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7BA4E1-5E00-4F00-ACAF-DF09FC3B8CA2}"/>
              </a:ext>
            </a:extLst>
          </p:cNvPr>
          <p:cNvSpPr txBox="1"/>
          <p:nvPr/>
        </p:nvSpPr>
        <p:spPr>
          <a:xfrm>
            <a:off x="6646791" y="3221615"/>
            <a:ext cx="3287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무한 반복 실행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9CD97EA0-8D11-4579-9EC1-F36BE491AE92}"/>
              </a:ext>
            </a:extLst>
          </p:cNvPr>
          <p:cNvSpPr/>
          <p:nvPr/>
        </p:nvSpPr>
        <p:spPr>
          <a:xfrm rot="10800000">
            <a:off x="6096000" y="3341618"/>
            <a:ext cx="363984" cy="14160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BFED7E-EBB9-4547-9E8D-A1425F8BDBBC}"/>
              </a:ext>
            </a:extLst>
          </p:cNvPr>
          <p:cNvSpPr/>
          <p:nvPr/>
        </p:nvSpPr>
        <p:spPr>
          <a:xfrm>
            <a:off x="1472954" y="3240021"/>
            <a:ext cx="1216458" cy="2709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E38289B-E5A2-4AA1-A929-8EAC19BDA854}"/>
              </a:ext>
            </a:extLst>
          </p:cNvPr>
          <p:cNvSpPr/>
          <p:nvPr/>
        </p:nvSpPr>
        <p:spPr>
          <a:xfrm>
            <a:off x="4479118" y="2604213"/>
            <a:ext cx="182529" cy="2709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6A949C-3A54-4830-8807-1516F276235B}"/>
              </a:ext>
            </a:extLst>
          </p:cNvPr>
          <p:cNvSpPr txBox="1"/>
          <p:nvPr/>
        </p:nvSpPr>
        <p:spPr>
          <a:xfrm>
            <a:off x="6646791" y="2566156"/>
            <a:ext cx="3287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문장의 끝은 세미콜론으로 끝내야 함</a:t>
            </a: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68C88F58-E049-4590-8FB0-E3569D9E8F95}"/>
              </a:ext>
            </a:extLst>
          </p:cNvPr>
          <p:cNvSpPr/>
          <p:nvPr/>
        </p:nvSpPr>
        <p:spPr>
          <a:xfrm rot="10800000">
            <a:off x="6096000" y="2686159"/>
            <a:ext cx="363984" cy="14160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764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기초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6043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Arduino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기초 문법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함수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F56888A-A487-475D-895C-8240A859B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520246"/>
              </p:ext>
            </p:extLst>
          </p:nvPr>
        </p:nvGraphicFramePr>
        <p:xfrm>
          <a:off x="1571812" y="1946070"/>
          <a:ext cx="8653928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3482">
                  <a:extLst>
                    <a:ext uri="{9D8B030D-6E8A-4147-A177-3AD203B41FA5}">
                      <a16:colId xmlns:a16="http://schemas.microsoft.com/office/drawing/2014/main" val="2721152055"/>
                    </a:ext>
                  </a:extLst>
                </a:gridCol>
                <a:gridCol w="2163482">
                  <a:extLst>
                    <a:ext uri="{9D8B030D-6E8A-4147-A177-3AD203B41FA5}">
                      <a16:colId xmlns:a16="http://schemas.microsoft.com/office/drawing/2014/main" val="3335007345"/>
                    </a:ext>
                  </a:extLst>
                </a:gridCol>
                <a:gridCol w="4326964">
                  <a:extLst>
                    <a:ext uri="{9D8B030D-6E8A-4147-A177-3AD203B41FA5}">
                      <a16:colId xmlns:a16="http://schemas.microsoft.com/office/drawing/2014/main" val="320938899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함수</a:t>
                      </a:r>
                      <a:r>
                        <a:rPr lang="en-US" altLang="ko-KR" dirty="0"/>
                        <a:t>(Functions)</a:t>
                      </a:r>
                      <a:r>
                        <a:rPr lang="ko-KR" altLang="en-US" dirty="0"/>
                        <a:t>는 </a:t>
                      </a:r>
                      <a:r>
                        <a:rPr lang="ko-KR" altLang="en-US" dirty="0" err="1"/>
                        <a:t>아두이노</a:t>
                      </a:r>
                      <a:r>
                        <a:rPr lang="ko-KR" altLang="en-US" dirty="0"/>
                        <a:t> 보드를 제어하고 계산을 수행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130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Digital I/O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구문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38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digitalRead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디지털핀 값 읽기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digitalRead</a:t>
                      </a:r>
                      <a:r>
                        <a:rPr lang="en-US" altLang="ko-KR" sz="1600" dirty="0"/>
                        <a:t>(pin) pin: pin number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8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digitalWrite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디지털핀 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digitalWrite</a:t>
                      </a:r>
                      <a:r>
                        <a:rPr lang="en-US" altLang="ko-KR" sz="1600" dirty="0"/>
                        <a:t>(</a:t>
                      </a:r>
                      <a:r>
                        <a:rPr lang="en-US" altLang="ko-KR" sz="1600" dirty="0" err="1"/>
                        <a:t>pin,value</a:t>
                      </a:r>
                      <a:r>
                        <a:rPr lang="en-US" altLang="ko-KR" sz="1600" dirty="0"/>
                        <a:t>) value: HIGH or LOW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588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pinMode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디지털핀을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입력</a:t>
                      </a:r>
                      <a:r>
                        <a:rPr lang="en-US" altLang="ko-KR" sz="1600" dirty="0"/>
                        <a:t>or</a:t>
                      </a:r>
                      <a:r>
                        <a:rPr lang="ko-KR" altLang="en-US" sz="1600" dirty="0"/>
                        <a:t> 출력으로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pinMode</a:t>
                      </a:r>
                      <a:r>
                        <a:rPr lang="en-US" altLang="ko-KR" sz="1600" dirty="0"/>
                        <a:t>(</a:t>
                      </a:r>
                      <a:r>
                        <a:rPr lang="en-US" altLang="ko-KR" sz="1600" dirty="0" err="1"/>
                        <a:t>pin,mode</a:t>
                      </a:r>
                      <a:r>
                        <a:rPr lang="en-US" altLang="ko-KR" sz="1600" dirty="0"/>
                        <a:t>) mode: INPUT,OUTPUT</a:t>
                      </a:r>
                    </a:p>
                    <a:p>
                      <a:pPr latinLnBrk="1"/>
                      <a:r>
                        <a:rPr lang="en-US" altLang="ko-KR" sz="1600" dirty="0"/>
                        <a:t>                                or INPUT_PULLUP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826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Analog I/O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구문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395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analogRead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아날로그핀 값 읽기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analogRead</a:t>
                      </a:r>
                      <a:r>
                        <a:rPr lang="en-US" altLang="ko-KR" sz="1600" dirty="0"/>
                        <a:t>(pin) pin: pin number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307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analogWrite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아날로그핀 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analogWrite</a:t>
                      </a:r>
                      <a:r>
                        <a:rPr lang="en-US" altLang="ko-KR" sz="1600" dirty="0"/>
                        <a:t>(</a:t>
                      </a:r>
                      <a:r>
                        <a:rPr lang="en-US" altLang="ko-KR" sz="1600" dirty="0" err="1"/>
                        <a:t>pin,value</a:t>
                      </a:r>
                      <a:r>
                        <a:rPr lang="en-US" altLang="ko-KR" sz="1600" dirty="0"/>
                        <a:t>) value : 0~255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48698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4C5E5B6-276D-4896-BAE2-BC56554335E4}"/>
              </a:ext>
            </a:extLst>
          </p:cNvPr>
          <p:cNvSpPr txBox="1"/>
          <p:nvPr/>
        </p:nvSpPr>
        <p:spPr>
          <a:xfrm>
            <a:off x="5898776" y="5229646"/>
            <a:ext cx="4326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analogRead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()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입력은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10bit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(0~1023)</a:t>
            </a:r>
            <a:endParaRPr lang="ko-KR" altLang="en-US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165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기초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6043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Arduino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기초 문법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함수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FD19058B-5FCA-4274-8B38-4D723FB7F4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380052"/>
              </p:ext>
            </p:extLst>
          </p:nvPr>
        </p:nvGraphicFramePr>
        <p:xfrm>
          <a:off x="1571812" y="1946070"/>
          <a:ext cx="8653928" cy="354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941">
                  <a:extLst>
                    <a:ext uri="{9D8B030D-6E8A-4147-A177-3AD203B41FA5}">
                      <a16:colId xmlns:a16="http://schemas.microsoft.com/office/drawing/2014/main" val="2721152055"/>
                    </a:ext>
                  </a:extLst>
                </a:gridCol>
                <a:gridCol w="2534023">
                  <a:extLst>
                    <a:ext uri="{9D8B030D-6E8A-4147-A177-3AD203B41FA5}">
                      <a16:colId xmlns:a16="http://schemas.microsoft.com/office/drawing/2014/main" val="3335007345"/>
                    </a:ext>
                  </a:extLst>
                </a:gridCol>
                <a:gridCol w="4326964">
                  <a:extLst>
                    <a:ext uri="{9D8B030D-6E8A-4147-A177-3AD203B41FA5}">
                      <a16:colId xmlns:a16="http://schemas.microsoft.com/office/drawing/2014/main" val="320938899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함수</a:t>
                      </a:r>
                      <a:r>
                        <a:rPr lang="en-US" altLang="ko-KR" dirty="0"/>
                        <a:t>(Functions)</a:t>
                      </a:r>
                      <a:r>
                        <a:rPr lang="ko-KR" altLang="en-US" dirty="0"/>
                        <a:t>는 </a:t>
                      </a:r>
                      <a:r>
                        <a:rPr lang="ko-KR" altLang="en-US" dirty="0" err="1"/>
                        <a:t>아두이노</a:t>
                      </a:r>
                      <a:r>
                        <a:rPr lang="ko-KR" altLang="en-US" dirty="0"/>
                        <a:t> 보드를 제어하고 계산을 수행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130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Time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구문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38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delay()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프로그램 일시 멈춤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delay(</a:t>
                      </a:r>
                      <a:r>
                        <a:rPr lang="en-US" altLang="ko-KR" sz="1600" dirty="0" err="1"/>
                        <a:t>ms</a:t>
                      </a:r>
                      <a:r>
                        <a:rPr lang="en-US" altLang="ko-KR" sz="1600" dirty="0"/>
                        <a:t>) </a:t>
                      </a:r>
                      <a:r>
                        <a:rPr lang="en-US" altLang="ko-KR" sz="1600" dirty="0" err="1"/>
                        <a:t>ms</a:t>
                      </a:r>
                      <a:r>
                        <a:rPr lang="en-US" altLang="ko-KR" sz="1600" dirty="0"/>
                        <a:t> : 1</a:t>
                      </a:r>
                      <a:r>
                        <a:rPr lang="ko-KR" altLang="en-US" sz="1600" dirty="0"/>
                        <a:t>초 </a:t>
                      </a:r>
                      <a:r>
                        <a:rPr lang="en-US" altLang="ko-KR" sz="1600" dirty="0"/>
                        <a:t>= 1000ms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8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/>
                        <a:t>millis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프로그램 실행 시간 체크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time = </a:t>
                      </a:r>
                      <a:r>
                        <a:rPr lang="en-US" altLang="ko-KR" sz="1600" dirty="0" err="1"/>
                        <a:t>millis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588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Math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구문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066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map()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/>
                        <a:t>입력값과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dirty="0" err="1"/>
                        <a:t>출력값의</a:t>
                      </a:r>
                      <a:r>
                        <a:rPr lang="ko-KR" altLang="en-US" sz="1600" dirty="0"/>
                        <a:t> 매핑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map(value, </a:t>
                      </a:r>
                      <a:r>
                        <a:rPr lang="en-US" altLang="ko-KR" sz="1600" dirty="0" err="1"/>
                        <a:t>fromLow,fromHigh,toLow,toHigh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600" dirty="0"/>
                        <a:t>Value=map(value, 0, 1023, 0, 255)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680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USB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구문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395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Keyboard</a:t>
                      </a:r>
                      <a:endParaRPr lang="ko-KR" alt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/>
                        <a:t>아두이노를</a:t>
                      </a:r>
                      <a:r>
                        <a:rPr lang="ko-KR" altLang="en-US" sz="1600" dirty="0"/>
                        <a:t> 키보드 혹은 마우스로 인식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#include&lt;Keyboard.h&gt;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307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Mouse</a:t>
                      </a:r>
                      <a:endParaRPr lang="ko-KR" alt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#include&lt;Mouse.h&gt;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486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3199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준비하기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90EC7B-F4B8-4B27-93F3-811A60BDCE31}"/>
              </a:ext>
            </a:extLst>
          </p:cNvPr>
          <p:cNvSpPr txBox="1"/>
          <p:nvPr/>
        </p:nvSpPr>
        <p:spPr>
          <a:xfrm>
            <a:off x="1134092" y="1375829"/>
            <a:ext cx="4119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Arduino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는 무엇인가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A507F4-E954-4D76-8971-AEAE24B3E9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2" b="6898"/>
          <a:stretch/>
        </p:blipFill>
        <p:spPr>
          <a:xfrm>
            <a:off x="1399269" y="2516094"/>
            <a:ext cx="3673820" cy="31017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1443CF-FC98-40B3-AD68-769B0ACFFCF5}"/>
              </a:ext>
            </a:extLst>
          </p:cNvPr>
          <p:cNvSpPr txBox="1"/>
          <p:nvPr/>
        </p:nvSpPr>
        <p:spPr>
          <a:xfrm>
            <a:off x="5253318" y="2065590"/>
            <a:ext cx="5695866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4472C4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Arduino</a:t>
            </a:r>
            <a:r>
              <a:rPr lang="ko-KR" altLang="en-US" sz="1600" dirty="0">
                <a:solidFill>
                  <a:srgbClr val="4472C4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는 다양한 센서와 모터</a:t>
            </a:r>
            <a:r>
              <a:rPr lang="en-US" altLang="ko-KR" sz="1600" dirty="0">
                <a:solidFill>
                  <a:srgbClr val="4472C4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4472C4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통신 등을 손쉽게 제어 할 수 있는 오픈소스 기반의 마이크로 컨트롤러 개발보드</a:t>
            </a:r>
            <a:endParaRPr lang="en-US" altLang="ko-KR" sz="1600" dirty="0">
              <a:solidFill>
                <a:srgbClr val="4472C4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16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대표적인 </a:t>
            </a:r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Arduino 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보드 </a:t>
            </a:r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UNO</a:t>
            </a:r>
          </a:p>
          <a:p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사용언어 </a:t>
            </a:r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C, C++</a:t>
            </a:r>
          </a:p>
          <a:p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사용 프로그램 </a:t>
            </a:r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Arduino IDE</a:t>
            </a:r>
          </a:p>
          <a:p>
            <a:endParaRPr lang="en-US" altLang="ko-KR" sz="16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1600" dirty="0">
                <a:solidFill>
                  <a:srgbClr val="4472C4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UNO R3 Spec</a:t>
            </a:r>
          </a:p>
          <a:p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 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메인 칩</a:t>
            </a:r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: ATmega328</a:t>
            </a:r>
          </a:p>
          <a:p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 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동작전압 </a:t>
            </a:r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5V(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입력전압 </a:t>
            </a:r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7~12V)</a:t>
            </a:r>
          </a:p>
          <a:p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 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디지털 </a:t>
            </a:r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Pin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15(PWM 6) 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</a:t>
            </a:r>
            <a:endParaRPr lang="en-US" altLang="ko-KR" sz="16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 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아날로그 </a:t>
            </a:r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Pin : 6 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</a:t>
            </a:r>
            <a:endParaRPr lang="en-US" altLang="ko-KR" sz="16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 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플래쉬 메모리 </a:t>
            </a:r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32KB</a:t>
            </a:r>
          </a:p>
          <a:p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 EEPROM : 1KB</a:t>
            </a:r>
          </a:p>
          <a:p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 </a:t>
            </a:r>
            <a:r>
              <a:rPr lang="ko-KR" altLang="en-US" sz="16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클럭수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16MHz</a:t>
            </a:r>
          </a:p>
        </p:txBody>
      </p:sp>
    </p:spTree>
    <p:extLst>
      <p:ext uri="{BB962C8B-B14F-4D97-AF65-F5344CB8AC3E}">
        <p14:creationId xmlns:p14="http://schemas.microsoft.com/office/powerpoint/2010/main" val="1190001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기초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6043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Arduino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기초 문법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변수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B33C641-1220-406B-98E8-4EB71B507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583743"/>
              </p:ext>
            </p:extLst>
          </p:nvPr>
        </p:nvGraphicFramePr>
        <p:xfrm>
          <a:off x="1458258" y="1946070"/>
          <a:ext cx="9663955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791">
                  <a:extLst>
                    <a:ext uri="{9D8B030D-6E8A-4147-A177-3AD203B41FA5}">
                      <a16:colId xmlns:a16="http://schemas.microsoft.com/office/drawing/2014/main" val="227665380"/>
                    </a:ext>
                  </a:extLst>
                </a:gridCol>
                <a:gridCol w="1932791">
                  <a:extLst>
                    <a:ext uri="{9D8B030D-6E8A-4147-A177-3AD203B41FA5}">
                      <a16:colId xmlns:a16="http://schemas.microsoft.com/office/drawing/2014/main" val="2227735081"/>
                    </a:ext>
                  </a:extLst>
                </a:gridCol>
                <a:gridCol w="981336">
                  <a:extLst>
                    <a:ext uri="{9D8B030D-6E8A-4147-A177-3AD203B41FA5}">
                      <a16:colId xmlns:a16="http://schemas.microsoft.com/office/drawing/2014/main" val="550210577"/>
                    </a:ext>
                  </a:extLst>
                </a:gridCol>
                <a:gridCol w="3293036">
                  <a:extLst>
                    <a:ext uri="{9D8B030D-6E8A-4147-A177-3AD203B41FA5}">
                      <a16:colId xmlns:a16="http://schemas.microsoft.com/office/drawing/2014/main" val="163473644"/>
                    </a:ext>
                  </a:extLst>
                </a:gridCol>
                <a:gridCol w="1524001">
                  <a:extLst>
                    <a:ext uri="{9D8B030D-6E8A-4147-A177-3AD203B41FA5}">
                      <a16:colId xmlns:a16="http://schemas.microsoft.com/office/drawing/2014/main" val="3785490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 Type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Size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Range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219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논리형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boolean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1bit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true or false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321417"/>
                  </a:ext>
                </a:extLst>
              </a:tr>
              <a:tr h="37084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정수형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byte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8bit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 ~ 255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6313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char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8bit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-128 ~ 127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ASCII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363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unsigned char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8bit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 ~ 255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확장 </a:t>
                      </a:r>
                      <a:r>
                        <a:rPr lang="en-US" altLang="ko-KR" sz="1600" dirty="0"/>
                        <a:t>ASCII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983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16bit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-32,768 ~ 32,767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5411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unsigned 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16bit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 ~ 65,535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555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long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32bit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-2,147,483,648 ~ 2,147,483,647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7277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unsigned long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32bit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 ~ 4,294,967,295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24333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실수형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float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32bit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-3.4*10^38 ~ 3.4*10^38</a:t>
                      </a:r>
                      <a:endParaRPr lang="ko-KR" altLang="en-US" sz="14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7619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double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32bit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-1.79*10^308 ~ 1.79*10^308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13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문자열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String</a:t>
                      </a:r>
                      <a:endParaRPr lang="ko-KR" alt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문자열 저장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661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270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기초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6043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Arduino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기초 문법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연산자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6ED0B9C8-CE77-4ACD-895F-180968245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638760"/>
              </p:ext>
            </p:extLst>
          </p:nvPr>
        </p:nvGraphicFramePr>
        <p:xfrm>
          <a:off x="1207248" y="1867331"/>
          <a:ext cx="9950823" cy="4559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670">
                  <a:extLst>
                    <a:ext uri="{9D8B030D-6E8A-4147-A177-3AD203B41FA5}">
                      <a16:colId xmlns:a16="http://schemas.microsoft.com/office/drawing/2014/main" val="4194100107"/>
                    </a:ext>
                  </a:extLst>
                </a:gridCol>
                <a:gridCol w="2698921">
                  <a:extLst>
                    <a:ext uri="{9D8B030D-6E8A-4147-A177-3AD203B41FA5}">
                      <a16:colId xmlns:a16="http://schemas.microsoft.com/office/drawing/2014/main" val="227771429"/>
                    </a:ext>
                  </a:extLst>
                </a:gridCol>
                <a:gridCol w="6152232">
                  <a:extLst>
                    <a:ext uri="{9D8B030D-6E8A-4147-A177-3AD203B41FA5}">
                      <a16:colId xmlns:a16="http://schemas.microsoft.com/office/drawing/2014/main" val="3035701680"/>
                    </a:ext>
                  </a:extLst>
                </a:gridCol>
              </a:tblGrid>
              <a:tr h="3576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연산자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779445"/>
                  </a:ext>
                </a:extLst>
              </a:tr>
              <a:tr h="339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=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오른쪽 값을 왼쪽 변수에 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수학에서의 </a:t>
                      </a:r>
                      <a:r>
                        <a:rPr lang="en-US" altLang="ko-KR" sz="1200" dirty="0"/>
                        <a:t>= </a:t>
                      </a:r>
                      <a:r>
                        <a:rPr lang="ko-KR" altLang="en-US" sz="1200" dirty="0"/>
                        <a:t>와 모양은 같지만 사용법이 다르다 오른쪽 값을 왼쪽 변수에 넣을 때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사용한다 </a:t>
                      </a:r>
                      <a:r>
                        <a:rPr lang="en-US" altLang="ko-KR" sz="1200" dirty="0"/>
                        <a:t>a = 1 </a:t>
                      </a:r>
                      <a:r>
                        <a:rPr lang="ko-KR" altLang="en-US" sz="1200" dirty="0"/>
                        <a:t>이라 쓰게 될 경우 </a:t>
                      </a:r>
                      <a:r>
                        <a:rPr lang="en-US" altLang="ko-KR" sz="1200" dirty="0"/>
                        <a:t>a </a:t>
                      </a:r>
                      <a:r>
                        <a:rPr lang="ko-KR" altLang="en-US" sz="1200" dirty="0"/>
                        <a:t>라는 변수에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의 값을 넣어 준다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66571"/>
                  </a:ext>
                </a:extLst>
              </a:tr>
              <a:tr h="339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+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더하기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수학에서의 더하기와 같다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651798"/>
                  </a:ext>
                </a:extLst>
              </a:tr>
              <a:tr h="339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-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빼기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수학에서의 빼기와 같다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16764"/>
                  </a:ext>
                </a:extLst>
              </a:tr>
              <a:tr h="339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*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곱하기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수학에서의 곱하기와 같다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694764"/>
                  </a:ext>
                </a:extLst>
              </a:tr>
              <a:tr h="339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/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나누기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수학에서의 나누기와 같다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129498"/>
                  </a:ext>
                </a:extLst>
              </a:tr>
              <a:tr h="339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%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나머지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mod</a:t>
                      </a:r>
                      <a:r>
                        <a:rPr lang="ko-KR" altLang="en-US" sz="1200" dirty="0"/>
                        <a:t> 라고 쓰기도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하며 </a:t>
                      </a:r>
                      <a:r>
                        <a:rPr lang="en-US" altLang="ko-KR" sz="1200" dirty="0"/>
                        <a:t>a = 5%3 </a:t>
                      </a:r>
                      <a:r>
                        <a:rPr lang="ko-KR" altLang="en-US" sz="1200" dirty="0"/>
                        <a:t>일 경우 나누기 한 뒤 남은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가 </a:t>
                      </a:r>
                      <a:r>
                        <a:rPr lang="en-US" altLang="ko-KR" sz="1200" dirty="0"/>
                        <a:t>a </a:t>
                      </a:r>
                      <a:r>
                        <a:rPr lang="ko-KR" altLang="en-US" sz="1200" dirty="0"/>
                        <a:t>에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저장된다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16756"/>
                  </a:ext>
                </a:extLst>
              </a:tr>
              <a:tr h="339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&gt;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좌변 값이 우변 값 보다 크다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수학에서의 </a:t>
                      </a:r>
                      <a:r>
                        <a:rPr lang="en-US" altLang="ko-KR" sz="1200" dirty="0"/>
                        <a:t>&gt; </a:t>
                      </a:r>
                      <a:r>
                        <a:rPr lang="ko-KR" altLang="en-US" sz="1200" dirty="0"/>
                        <a:t>부등호와 같다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097651"/>
                  </a:ext>
                </a:extLst>
              </a:tr>
              <a:tr h="339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&lt;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우변 값이 좌변 값 보다 크다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수학에서의 </a:t>
                      </a:r>
                      <a:r>
                        <a:rPr lang="en-US" altLang="ko-KR" sz="1200" dirty="0"/>
                        <a:t>&lt; </a:t>
                      </a:r>
                      <a:r>
                        <a:rPr lang="ko-KR" altLang="en-US" sz="1200" dirty="0"/>
                        <a:t>부등호와 같다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787673"/>
                  </a:ext>
                </a:extLst>
              </a:tr>
              <a:tr h="339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&gt;=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좌변 값이 우변 값 보다 크거나 같다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수학에서의 </a:t>
                      </a:r>
                      <a:r>
                        <a:rPr lang="en-US" altLang="ko-KR" sz="1200" dirty="0"/>
                        <a:t>&gt;= </a:t>
                      </a:r>
                      <a:r>
                        <a:rPr lang="ko-KR" altLang="en-US" sz="1200" dirty="0"/>
                        <a:t>부등호와 같다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155512"/>
                  </a:ext>
                </a:extLst>
              </a:tr>
              <a:tr h="339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&lt;=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우변 값이 좌변 값 보다 크거나 같다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수학에서의 </a:t>
                      </a:r>
                      <a:r>
                        <a:rPr lang="en-US" altLang="ko-KR" sz="1200" dirty="0"/>
                        <a:t>&lt;= </a:t>
                      </a:r>
                      <a:r>
                        <a:rPr lang="ko-KR" altLang="en-US" sz="1200" dirty="0"/>
                        <a:t>부등호와 같다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034863"/>
                  </a:ext>
                </a:extLst>
              </a:tr>
              <a:tr h="339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==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두 변 값이 서로 같다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수학에서의 </a:t>
                      </a:r>
                      <a:r>
                        <a:rPr lang="en-US" altLang="ko-KR" sz="1200" dirty="0"/>
                        <a:t>= </a:t>
                      </a:r>
                      <a:r>
                        <a:rPr lang="ko-KR" altLang="en-US" sz="1200" dirty="0"/>
                        <a:t>등호와 같다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140888"/>
                  </a:ext>
                </a:extLst>
              </a:tr>
              <a:tr h="339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!=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두 변 값이 서로 다르다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두 변의 값이 서로 다를 때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122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7486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기초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6043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Arduino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기초 문법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증감 연산자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6ED0B9C8-CE77-4ACD-895F-180968245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36898"/>
              </p:ext>
            </p:extLst>
          </p:nvPr>
        </p:nvGraphicFramePr>
        <p:xfrm>
          <a:off x="1207248" y="1867331"/>
          <a:ext cx="9950823" cy="2081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670">
                  <a:extLst>
                    <a:ext uri="{9D8B030D-6E8A-4147-A177-3AD203B41FA5}">
                      <a16:colId xmlns:a16="http://schemas.microsoft.com/office/drawing/2014/main" val="4194100107"/>
                    </a:ext>
                  </a:extLst>
                </a:gridCol>
                <a:gridCol w="2698921">
                  <a:extLst>
                    <a:ext uri="{9D8B030D-6E8A-4147-A177-3AD203B41FA5}">
                      <a16:colId xmlns:a16="http://schemas.microsoft.com/office/drawing/2014/main" val="227771429"/>
                    </a:ext>
                  </a:extLst>
                </a:gridCol>
                <a:gridCol w="6152232">
                  <a:extLst>
                    <a:ext uri="{9D8B030D-6E8A-4147-A177-3AD203B41FA5}">
                      <a16:colId xmlns:a16="http://schemas.microsoft.com/office/drawing/2014/main" val="3035701680"/>
                    </a:ext>
                  </a:extLst>
                </a:gridCol>
              </a:tblGrid>
              <a:tr h="3576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연산자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779445"/>
                  </a:ext>
                </a:extLst>
              </a:tr>
              <a:tr h="339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a++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연산 후 변수 </a:t>
                      </a:r>
                      <a:r>
                        <a:rPr lang="en-US" altLang="ko-KR" sz="1400" dirty="0"/>
                        <a:t>a</a:t>
                      </a:r>
                      <a:r>
                        <a:rPr lang="ko-KR" altLang="en-US" sz="1400" dirty="0"/>
                        <a:t>값을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씩 증가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현재 변수에 들어있는 값을 사용한 후에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만큼 증가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66571"/>
                  </a:ext>
                </a:extLst>
              </a:tr>
              <a:tr h="339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++a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변수 </a:t>
                      </a:r>
                      <a:r>
                        <a:rPr lang="en-US" altLang="ko-KR" sz="1400" dirty="0"/>
                        <a:t>a</a:t>
                      </a:r>
                      <a:r>
                        <a:rPr lang="ko-KR" altLang="en-US" sz="1400" dirty="0"/>
                        <a:t>값을 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증가 시키고 연산을 실행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만큼 증가 시킨 후에 변수에 들어있는 값을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651798"/>
                  </a:ext>
                </a:extLst>
              </a:tr>
              <a:tr h="339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a--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연산 후 변수 </a:t>
                      </a:r>
                      <a:r>
                        <a:rPr lang="en-US" altLang="ko-KR" sz="1400" dirty="0"/>
                        <a:t>a</a:t>
                      </a:r>
                      <a:r>
                        <a:rPr lang="ko-KR" altLang="en-US" sz="1400" dirty="0"/>
                        <a:t>값을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씩 감소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현재 변수에 들어있는 값을 사용한 후에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만큼 감소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16764"/>
                  </a:ext>
                </a:extLst>
              </a:tr>
              <a:tr h="339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--a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변수 </a:t>
                      </a:r>
                      <a:r>
                        <a:rPr lang="en-US" altLang="ko-KR" sz="1400" dirty="0"/>
                        <a:t>a</a:t>
                      </a:r>
                      <a:r>
                        <a:rPr lang="ko-KR" altLang="en-US" sz="1400" dirty="0"/>
                        <a:t>값을 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감소 시키고 연산을 실행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만큼 감소 시킨 후에 변수에 들어 있는 값을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69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842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6043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Arduino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기초 문법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 err="1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제어문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if)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6ED0B9C8-CE77-4ACD-895F-180968245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296860"/>
              </p:ext>
            </p:extLst>
          </p:nvPr>
        </p:nvGraphicFramePr>
        <p:xfrm>
          <a:off x="1207248" y="1867331"/>
          <a:ext cx="9950823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670">
                  <a:extLst>
                    <a:ext uri="{9D8B030D-6E8A-4147-A177-3AD203B41FA5}">
                      <a16:colId xmlns:a16="http://schemas.microsoft.com/office/drawing/2014/main" val="4194100107"/>
                    </a:ext>
                  </a:extLst>
                </a:gridCol>
                <a:gridCol w="3660043">
                  <a:extLst>
                    <a:ext uri="{9D8B030D-6E8A-4147-A177-3AD203B41FA5}">
                      <a16:colId xmlns:a16="http://schemas.microsoft.com/office/drawing/2014/main" val="227771429"/>
                    </a:ext>
                  </a:extLst>
                </a:gridCol>
                <a:gridCol w="1855497">
                  <a:extLst>
                    <a:ext uri="{9D8B030D-6E8A-4147-A177-3AD203B41FA5}">
                      <a16:colId xmlns:a16="http://schemas.microsoft.com/office/drawing/2014/main" val="3035701680"/>
                    </a:ext>
                  </a:extLst>
                </a:gridCol>
                <a:gridCol w="3335613">
                  <a:extLst>
                    <a:ext uri="{9D8B030D-6E8A-4147-A177-3AD203B41FA5}">
                      <a16:colId xmlns:a16="http://schemas.microsoft.com/office/drawing/2014/main" val="1513856171"/>
                    </a:ext>
                  </a:extLst>
                </a:gridCol>
              </a:tblGrid>
              <a:tr h="3576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제어문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예제 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779445"/>
                  </a:ext>
                </a:extLst>
              </a:tr>
              <a:tr h="339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if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if</a:t>
                      </a:r>
                      <a:r>
                        <a:rPr lang="ko-KR" altLang="en-US" sz="1200" dirty="0"/>
                        <a:t>문은 모든 프로그래밍 제어문에서 가장 기초이면서 가장 많이 쓰는 문법이며 어떤 조건이 주어 졌을 때 그 조건이 참인지 거짓인지에 따라 각각 다른 명령을 수행 한다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if(a&gt;b){</a:t>
                      </a:r>
                    </a:p>
                    <a:p>
                      <a:pPr latinLnBrk="1"/>
                      <a:r>
                        <a:rPr lang="en-US" altLang="ko-KR" sz="1200" dirty="0" err="1"/>
                        <a:t>digitalWrite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led,HIGH</a:t>
                      </a:r>
                      <a:r>
                        <a:rPr lang="en-US" altLang="ko-KR" sz="1200" dirty="0"/>
                        <a:t>);</a:t>
                      </a:r>
                    </a:p>
                    <a:p>
                      <a:pPr latinLnBrk="1"/>
                      <a:r>
                        <a:rPr lang="en-US" altLang="ko-KR" sz="1200" dirty="0"/>
                        <a:t>}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만약 </a:t>
                      </a:r>
                      <a:r>
                        <a:rPr lang="en-US" altLang="ko-KR" sz="1200" dirty="0"/>
                        <a:t>a</a:t>
                      </a:r>
                      <a:r>
                        <a:rPr lang="ko-KR" altLang="en-US" sz="1200" dirty="0"/>
                        <a:t>가 </a:t>
                      </a:r>
                      <a:r>
                        <a:rPr lang="en-US" altLang="ko-KR" sz="1200" dirty="0"/>
                        <a:t>b</a:t>
                      </a:r>
                      <a:r>
                        <a:rPr lang="ko-KR" altLang="en-US" sz="1200" dirty="0"/>
                        <a:t>보다 크면 </a:t>
                      </a:r>
                      <a:r>
                        <a:rPr lang="en-US" altLang="ko-KR" sz="1200" dirty="0"/>
                        <a:t>led</a:t>
                      </a:r>
                      <a:r>
                        <a:rPr lang="ko-KR" altLang="en-US" sz="1200" dirty="0"/>
                        <a:t>를 켜라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66571"/>
                  </a:ext>
                </a:extLst>
              </a:tr>
              <a:tr h="339644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if( ){</a:t>
                      </a:r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}</a:t>
                      </a:r>
                    </a:p>
                    <a:p>
                      <a:pPr latinLnBrk="1"/>
                      <a:r>
                        <a:rPr lang="en-US" altLang="ko-KR" sz="1200" dirty="0"/>
                        <a:t>else{</a:t>
                      </a:r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}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if(a&gt;b){</a:t>
                      </a:r>
                    </a:p>
                    <a:p>
                      <a:pPr latinLnBrk="1"/>
                      <a:r>
                        <a:rPr lang="en-US" altLang="ko-KR" sz="1200" dirty="0" err="1"/>
                        <a:t>digitalWrite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led,HIGH</a:t>
                      </a:r>
                      <a:r>
                        <a:rPr lang="en-US" altLang="ko-KR" sz="1200" dirty="0"/>
                        <a:t>);</a:t>
                      </a:r>
                    </a:p>
                    <a:p>
                      <a:pPr latinLnBrk="1"/>
                      <a:r>
                        <a:rPr lang="en-US" altLang="ko-KR" sz="1200" dirty="0"/>
                        <a:t>}</a:t>
                      </a:r>
                    </a:p>
                    <a:p>
                      <a:pPr latinLnBrk="1"/>
                      <a:r>
                        <a:rPr lang="en-US" altLang="ko-KR" sz="1200" dirty="0"/>
                        <a:t>else{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digitalWrite</a:t>
                      </a:r>
                      <a:r>
                        <a:rPr lang="en-US" altLang="ko-KR" sz="1200" dirty="0"/>
                        <a:t>(led2,HIGH);</a:t>
                      </a:r>
                    </a:p>
                    <a:p>
                      <a:pPr latinLnBrk="1"/>
                      <a:r>
                        <a:rPr lang="en-US" altLang="ko-KR" sz="1200" dirty="0"/>
                        <a:t>}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만약 </a:t>
                      </a:r>
                      <a:r>
                        <a:rPr lang="en-US" altLang="ko-KR" sz="1200" dirty="0"/>
                        <a:t>a</a:t>
                      </a:r>
                      <a:r>
                        <a:rPr lang="ko-KR" altLang="en-US" sz="1200" dirty="0"/>
                        <a:t>가</a:t>
                      </a:r>
                      <a:r>
                        <a:rPr lang="en-US" altLang="ko-KR" sz="1200" dirty="0"/>
                        <a:t> b</a:t>
                      </a:r>
                      <a:r>
                        <a:rPr lang="ko-KR" altLang="en-US" sz="1200" dirty="0"/>
                        <a:t>보다 크면 </a:t>
                      </a:r>
                      <a:r>
                        <a:rPr lang="en-US" altLang="ko-KR" sz="1200" dirty="0"/>
                        <a:t>led</a:t>
                      </a:r>
                      <a:r>
                        <a:rPr lang="ko-KR" altLang="en-US" sz="1200" dirty="0"/>
                        <a:t>를 켜고 아니라면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led2</a:t>
                      </a:r>
                      <a:r>
                        <a:rPr lang="ko-KR" altLang="en-US" sz="1200" dirty="0"/>
                        <a:t>를 켜라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651798"/>
                  </a:ext>
                </a:extLst>
              </a:tr>
              <a:tr h="339644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if( ){</a:t>
                      </a:r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}</a:t>
                      </a:r>
                    </a:p>
                    <a:p>
                      <a:pPr latinLnBrk="1"/>
                      <a:r>
                        <a:rPr lang="en-US" altLang="ko-KR" sz="1200" dirty="0"/>
                        <a:t>else if( ){</a:t>
                      </a:r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}</a:t>
                      </a:r>
                      <a:endParaRPr lang="ko-KR" altLang="en-US" sz="1200" dirty="0"/>
                    </a:p>
                    <a:p>
                      <a:pPr latinLnBrk="1"/>
                      <a:r>
                        <a:rPr lang="en-US" altLang="ko-KR" sz="1200" dirty="0"/>
                        <a:t>else{</a:t>
                      </a:r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}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if(a&gt;b){</a:t>
                      </a:r>
                    </a:p>
                    <a:p>
                      <a:pPr latinLnBrk="1"/>
                      <a:r>
                        <a:rPr lang="en-US" altLang="ko-KR" sz="1200" dirty="0" err="1"/>
                        <a:t>digitalWrite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led,HIGH</a:t>
                      </a:r>
                      <a:r>
                        <a:rPr lang="en-US" altLang="ko-KR" sz="1200" dirty="0"/>
                        <a:t>);</a:t>
                      </a:r>
                    </a:p>
                    <a:p>
                      <a:pPr latinLnBrk="1"/>
                      <a:r>
                        <a:rPr lang="en-US" altLang="ko-KR" sz="1200" dirty="0"/>
                        <a:t>}</a:t>
                      </a:r>
                    </a:p>
                    <a:p>
                      <a:pPr latinLnBrk="1"/>
                      <a:r>
                        <a:rPr lang="en-US" altLang="ko-KR" sz="1200" dirty="0"/>
                        <a:t>else if(a==b){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digitalWrite</a:t>
                      </a:r>
                      <a:r>
                        <a:rPr lang="en-US" altLang="ko-KR" sz="1200" dirty="0"/>
                        <a:t>(led2,HIGH);</a:t>
                      </a:r>
                    </a:p>
                    <a:p>
                      <a:pPr latinLnBrk="1"/>
                      <a:r>
                        <a:rPr lang="en-US" altLang="ko-KR" sz="1200" dirty="0"/>
                        <a:t>}</a:t>
                      </a:r>
                      <a:endParaRPr lang="ko-KR" altLang="en-US" sz="1200" dirty="0"/>
                    </a:p>
                    <a:p>
                      <a:pPr latinLnBrk="1"/>
                      <a:r>
                        <a:rPr lang="en-US" altLang="ko-KR" sz="1200" dirty="0"/>
                        <a:t>else{</a:t>
                      </a:r>
                    </a:p>
                    <a:p>
                      <a:pPr latinLnBrk="1"/>
                      <a:r>
                        <a:rPr lang="en-US" altLang="ko-KR" sz="1200" dirty="0" err="1"/>
                        <a:t>digitalWrite</a:t>
                      </a:r>
                      <a:r>
                        <a:rPr lang="en-US" altLang="ko-KR" sz="1200" dirty="0"/>
                        <a:t>(led3,HIGH);</a:t>
                      </a:r>
                    </a:p>
                    <a:p>
                      <a:pPr latinLnBrk="1"/>
                      <a:r>
                        <a:rPr lang="en-US" altLang="ko-KR" sz="1200" dirty="0"/>
                        <a:t>}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만약</a:t>
                      </a:r>
                      <a:r>
                        <a:rPr lang="en-US" altLang="ko-KR" sz="1200" dirty="0"/>
                        <a:t> a</a:t>
                      </a:r>
                      <a:r>
                        <a:rPr lang="ko-KR" altLang="en-US" sz="1200" dirty="0"/>
                        <a:t>가</a:t>
                      </a:r>
                      <a:r>
                        <a:rPr lang="en-US" altLang="ko-KR" sz="1200" dirty="0"/>
                        <a:t> b</a:t>
                      </a:r>
                      <a:r>
                        <a:rPr lang="ko-KR" altLang="en-US" sz="1200" dirty="0"/>
                        <a:t>보다 크다면 </a:t>
                      </a:r>
                      <a:r>
                        <a:rPr lang="en-US" altLang="ko-KR" sz="1200" dirty="0"/>
                        <a:t>led</a:t>
                      </a:r>
                      <a:r>
                        <a:rPr lang="ko-KR" altLang="en-US" sz="1200" dirty="0"/>
                        <a:t>를 켜고 </a:t>
                      </a:r>
                      <a:r>
                        <a:rPr lang="en-US" altLang="ko-KR" sz="1200" dirty="0"/>
                        <a:t>a</a:t>
                      </a:r>
                      <a:r>
                        <a:rPr lang="ko-KR" altLang="en-US" sz="1200" dirty="0"/>
                        <a:t>와</a:t>
                      </a:r>
                      <a:r>
                        <a:rPr lang="en-US" altLang="ko-KR" sz="1200" dirty="0"/>
                        <a:t> b</a:t>
                      </a:r>
                      <a:r>
                        <a:rPr lang="ko-KR" altLang="en-US" sz="1200" dirty="0"/>
                        <a:t>가 같으면 </a:t>
                      </a:r>
                      <a:r>
                        <a:rPr lang="en-US" altLang="ko-KR" sz="1200" dirty="0"/>
                        <a:t>led2</a:t>
                      </a:r>
                      <a:r>
                        <a:rPr lang="ko-KR" altLang="en-US" sz="1200" dirty="0"/>
                        <a:t>를 켜라 그것도 아니면 </a:t>
                      </a:r>
                      <a:r>
                        <a:rPr lang="en-US" altLang="ko-KR" sz="1200" dirty="0"/>
                        <a:t>led3</a:t>
                      </a:r>
                      <a:r>
                        <a:rPr lang="ko-KR" altLang="en-US" sz="1200" dirty="0"/>
                        <a:t>을 켜라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16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1687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0" y="1375829"/>
            <a:ext cx="722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Arduino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기초 문법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400" dirty="0" err="1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제어문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while(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반복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6ED0B9C8-CE77-4ACD-895F-180968245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143105"/>
              </p:ext>
            </p:extLst>
          </p:nvPr>
        </p:nvGraphicFramePr>
        <p:xfrm>
          <a:off x="1207248" y="1867331"/>
          <a:ext cx="9950823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670">
                  <a:extLst>
                    <a:ext uri="{9D8B030D-6E8A-4147-A177-3AD203B41FA5}">
                      <a16:colId xmlns:a16="http://schemas.microsoft.com/office/drawing/2014/main" val="4194100107"/>
                    </a:ext>
                  </a:extLst>
                </a:gridCol>
                <a:gridCol w="3579949">
                  <a:extLst>
                    <a:ext uri="{9D8B030D-6E8A-4147-A177-3AD203B41FA5}">
                      <a16:colId xmlns:a16="http://schemas.microsoft.com/office/drawing/2014/main" val="227771429"/>
                    </a:ext>
                  </a:extLst>
                </a:gridCol>
                <a:gridCol w="1935591">
                  <a:extLst>
                    <a:ext uri="{9D8B030D-6E8A-4147-A177-3AD203B41FA5}">
                      <a16:colId xmlns:a16="http://schemas.microsoft.com/office/drawing/2014/main" val="3035701680"/>
                    </a:ext>
                  </a:extLst>
                </a:gridCol>
                <a:gridCol w="3335613">
                  <a:extLst>
                    <a:ext uri="{9D8B030D-6E8A-4147-A177-3AD203B41FA5}">
                      <a16:colId xmlns:a16="http://schemas.microsoft.com/office/drawing/2014/main" val="1513856171"/>
                    </a:ext>
                  </a:extLst>
                </a:gridCol>
              </a:tblGrid>
              <a:tr h="3576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제어문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예제 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779445"/>
                  </a:ext>
                </a:extLst>
              </a:tr>
              <a:tr h="339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while</a:t>
                      </a:r>
                    </a:p>
                    <a:p>
                      <a:pPr algn="ctr" latinLnBrk="1"/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(do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While)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특정 조건을 만족 할 때 까지 명령문을 계속 해서 반복한다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a =0;</a:t>
                      </a:r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while(a&lt;=10){</a:t>
                      </a:r>
                    </a:p>
                    <a:p>
                      <a:pPr latinLnBrk="1"/>
                      <a:r>
                        <a:rPr lang="en-US" altLang="ko-KR" sz="1200" dirty="0" err="1"/>
                        <a:t>Serial.println</a:t>
                      </a:r>
                      <a:r>
                        <a:rPr lang="en-US" altLang="ko-KR" sz="1200" dirty="0"/>
                        <a:t>(a);</a:t>
                      </a:r>
                    </a:p>
                    <a:p>
                      <a:pPr latinLnBrk="1"/>
                      <a:r>
                        <a:rPr lang="en-US" altLang="ko-KR" sz="1200" dirty="0"/>
                        <a:t>a++;</a:t>
                      </a:r>
                    </a:p>
                    <a:p>
                      <a:pPr latinLnBrk="1"/>
                      <a:r>
                        <a:rPr lang="en-US" altLang="ko-KR" sz="1200" dirty="0"/>
                        <a:t>}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변수 </a:t>
                      </a:r>
                      <a:r>
                        <a:rPr lang="en-US" altLang="ko-KR" sz="1200" dirty="0"/>
                        <a:t>a</a:t>
                      </a:r>
                      <a:r>
                        <a:rPr lang="ko-KR" altLang="en-US" sz="1200" dirty="0"/>
                        <a:t>에</a:t>
                      </a:r>
                      <a:r>
                        <a:rPr lang="en-US" altLang="ko-KR" sz="1200" dirty="0"/>
                        <a:t> 0</a:t>
                      </a:r>
                      <a:r>
                        <a:rPr lang="ko-KR" altLang="en-US" sz="1200" dirty="0"/>
                        <a:t>을 넣고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a</a:t>
                      </a:r>
                      <a:r>
                        <a:rPr lang="ko-KR" altLang="en-US" sz="1200" dirty="0"/>
                        <a:t> 가 </a:t>
                      </a:r>
                      <a:r>
                        <a:rPr lang="en-US" altLang="ko-KR" sz="1200" dirty="0"/>
                        <a:t>10</a:t>
                      </a:r>
                      <a:r>
                        <a:rPr lang="ko-KR" altLang="en-US" sz="1200" dirty="0"/>
                        <a:t>보다 작거나 같을 때 까지 시리얼프린터에 변수 </a:t>
                      </a:r>
                      <a:r>
                        <a:rPr lang="en-US" altLang="ko-KR" sz="1200" dirty="0"/>
                        <a:t>a</a:t>
                      </a:r>
                      <a:r>
                        <a:rPr lang="ko-KR" altLang="en-US" sz="1200" dirty="0"/>
                        <a:t> 값을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66571"/>
                  </a:ext>
                </a:extLst>
              </a:tr>
              <a:tr h="339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특정 조건을 특정 횟수만큼 반복해서 명령 실행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for(int a=0; a&lt;180; a++){</a:t>
                      </a:r>
                    </a:p>
                    <a:p>
                      <a:pPr latinLnBrk="1"/>
                      <a:r>
                        <a:rPr lang="en-US" altLang="ko-KR" sz="1200" dirty="0" err="1"/>
                        <a:t>myservo.write</a:t>
                      </a:r>
                      <a:r>
                        <a:rPr lang="en-US" altLang="ko-KR" sz="1200" dirty="0"/>
                        <a:t>(a);</a:t>
                      </a:r>
                    </a:p>
                    <a:p>
                      <a:pPr latinLnBrk="1"/>
                      <a:r>
                        <a:rPr lang="en-US" altLang="ko-KR" sz="1200" dirty="0"/>
                        <a:t>}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for(</a:t>
                      </a:r>
                      <a:r>
                        <a:rPr lang="ko-KR" altLang="en-US" sz="1200" dirty="0"/>
                        <a:t>초기화</a:t>
                      </a:r>
                      <a:r>
                        <a:rPr lang="en-US" altLang="ko-KR" sz="1200" dirty="0"/>
                        <a:t>;</a:t>
                      </a:r>
                      <a:r>
                        <a:rPr lang="ko-KR" altLang="en-US" sz="1200" dirty="0"/>
                        <a:t>조건</a:t>
                      </a:r>
                      <a:r>
                        <a:rPr lang="en-US" altLang="ko-KR" sz="1200" dirty="0"/>
                        <a:t>;</a:t>
                      </a:r>
                      <a:r>
                        <a:rPr lang="ko-KR" altLang="en-US" sz="1200" dirty="0"/>
                        <a:t>증가</a:t>
                      </a:r>
                      <a:r>
                        <a:rPr lang="en-US" altLang="ko-KR" sz="1200" dirty="0"/>
                        <a:t>){ }</a:t>
                      </a:r>
                    </a:p>
                    <a:p>
                      <a:pPr latinLnBrk="1"/>
                      <a:r>
                        <a:rPr lang="ko-KR" altLang="en-US" sz="1200" dirty="0" err="1"/>
                        <a:t>서보모터를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0</a:t>
                      </a:r>
                      <a:r>
                        <a:rPr lang="ko-KR" altLang="en-US" sz="1200" dirty="0"/>
                        <a:t>도로 만들고 </a:t>
                      </a:r>
                      <a:r>
                        <a:rPr lang="en-US" altLang="ko-KR" sz="1200" dirty="0"/>
                        <a:t>180</a:t>
                      </a:r>
                      <a:r>
                        <a:rPr lang="ko-KR" altLang="en-US" sz="1200" dirty="0"/>
                        <a:t>도가 될 때 까지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도식 회전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651798"/>
                  </a:ext>
                </a:extLst>
              </a:tr>
              <a:tr h="339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switch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하나의 문장에 여러가지 값을 따져 조건을 실행 할 수 있다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if</a:t>
                      </a:r>
                      <a:r>
                        <a:rPr lang="ko-KR" altLang="en-US" sz="1200" dirty="0"/>
                        <a:t>문을 여러 번 많이 사용해야 하는 상황에서 </a:t>
                      </a:r>
                      <a:r>
                        <a:rPr lang="en-US" altLang="ko-KR" sz="1200" dirty="0"/>
                        <a:t>switch </a:t>
                      </a:r>
                      <a:r>
                        <a:rPr lang="ko-KR" altLang="en-US" sz="1200" dirty="0"/>
                        <a:t>문을 사용하면 문장이 보기 좋게 정리된다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char test = </a:t>
                      </a:r>
                      <a:r>
                        <a:rPr lang="en-US" altLang="ko-KR" sz="1200" dirty="0" err="1"/>
                        <a:t>Serial.Read</a:t>
                      </a:r>
                      <a:r>
                        <a:rPr lang="en-US" altLang="ko-KR" sz="1200" dirty="0"/>
                        <a:t>();</a:t>
                      </a:r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switch(test){</a:t>
                      </a:r>
                    </a:p>
                    <a:p>
                      <a:pPr latinLnBrk="1"/>
                      <a:r>
                        <a:rPr lang="en-US" altLang="ko-KR" sz="1200" dirty="0"/>
                        <a:t>case ‘a’;</a:t>
                      </a:r>
                    </a:p>
                    <a:p>
                      <a:pPr latinLnBrk="1"/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Serial.println</a:t>
                      </a:r>
                      <a:r>
                        <a:rPr lang="en-US" altLang="ko-KR" sz="1200" dirty="0"/>
                        <a:t>(60);</a:t>
                      </a:r>
                    </a:p>
                    <a:p>
                      <a:pPr latinLnBrk="1"/>
                      <a:r>
                        <a:rPr lang="en-US" altLang="ko-KR" sz="1200" dirty="0"/>
                        <a:t> break;</a:t>
                      </a:r>
                    </a:p>
                    <a:p>
                      <a:pPr latinLnBrk="1"/>
                      <a:r>
                        <a:rPr lang="en-US" altLang="ko-KR" sz="1200" dirty="0"/>
                        <a:t>case ‘b’;</a:t>
                      </a:r>
                    </a:p>
                    <a:p>
                      <a:pPr latinLnBrk="1"/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Serial.println</a:t>
                      </a:r>
                      <a:r>
                        <a:rPr lang="en-US" altLang="ko-KR" sz="1200" dirty="0"/>
                        <a:t>(120);</a:t>
                      </a:r>
                    </a:p>
                    <a:p>
                      <a:pPr latinLnBrk="1"/>
                      <a:r>
                        <a:rPr lang="en-US" altLang="ko-KR" sz="1200" dirty="0"/>
                        <a:t> break;</a:t>
                      </a:r>
                    </a:p>
                    <a:p>
                      <a:pPr latinLnBrk="1"/>
                      <a:r>
                        <a:rPr lang="en-US" altLang="ko-KR" sz="1200" dirty="0"/>
                        <a:t>}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변수 </a:t>
                      </a:r>
                      <a:r>
                        <a:rPr lang="en-US" altLang="ko-KR" sz="1200" dirty="0"/>
                        <a:t>test </a:t>
                      </a:r>
                      <a:r>
                        <a:rPr lang="ko-KR" altLang="en-US" sz="1200" dirty="0"/>
                        <a:t>에 시리얼 리드 값 입력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입력된 값이 문자 </a:t>
                      </a:r>
                      <a:r>
                        <a:rPr lang="en-US" altLang="ko-KR" sz="1200" dirty="0"/>
                        <a:t>a</a:t>
                      </a:r>
                      <a:r>
                        <a:rPr lang="ko-KR" altLang="en-US" sz="1200" dirty="0"/>
                        <a:t>면 시리얼 모니터에 </a:t>
                      </a:r>
                      <a:r>
                        <a:rPr lang="en-US" altLang="ko-KR" sz="1200" dirty="0"/>
                        <a:t>60 </a:t>
                      </a:r>
                      <a:r>
                        <a:rPr lang="ko-KR" altLang="en-US" sz="1200" dirty="0"/>
                        <a:t>출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력 문자 </a:t>
                      </a:r>
                      <a:r>
                        <a:rPr lang="en-US" altLang="ko-KR" sz="1200" dirty="0"/>
                        <a:t>b</a:t>
                      </a:r>
                      <a:r>
                        <a:rPr lang="ko-KR" altLang="en-US" sz="1200" dirty="0"/>
                        <a:t>이면 시리얼 모니터에 </a:t>
                      </a:r>
                      <a:r>
                        <a:rPr lang="en-US" altLang="ko-KR" sz="1200" dirty="0"/>
                        <a:t>120</a:t>
                      </a:r>
                      <a:r>
                        <a:rPr lang="ko-KR" altLang="en-US" sz="1200" dirty="0"/>
                        <a:t>출력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 err="1"/>
                        <a:t>입력값이</a:t>
                      </a:r>
                      <a:r>
                        <a:rPr lang="ko-KR" altLang="en-US" sz="1200" dirty="0"/>
                        <a:t> 문자일 경우 작은 따옴표 </a:t>
                      </a:r>
                      <a:r>
                        <a:rPr lang="en-US" altLang="ko-KR" sz="1200" dirty="0"/>
                        <a:t>‘ ‘ </a:t>
                      </a:r>
                      <a:r>
                        <a:rPr lang="ko-KR" altLang="en-US" sz="1200" dirty="0"/>
                        <a:t>를 붙여 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줘야 한다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16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506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0" y="1375829"/>
            <a:ext cx="722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Arduino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라이브러리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(library)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0BB34-9609-4873-AB95-5DAD410F23A1}"/>
              </a:ext>
            </a:extLst>
          </p:cNvPr>
          <p:cNvSpPr txBox="1"/>
          <p:nvPr/>
        </p:nvSpPr>
        <p:spPr>
          <a:xfrm>
            <a:off x="1385036" y="2127407"/>
            <a:ext cx="298673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library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는 특정 목적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특정 센서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LED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또는 모듈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을 위해 사용되는 파일들을 모아 놓은 파일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개별 라이브러리 폴더에는 그 라이브러리의 함수들을 정리해 놓은 헤더파일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(.h)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와 소스파일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(.</a:t>
            </a:r>
            <a:r>
              <a:rPr lang="en-US" altLang="ko-KR" sz="14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cpp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들이 존재한다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그림은 </a:t>
            </a:r>
            <a:r>
              <a:rPr lang="en-US" altLang="ko-KR" sz="14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Neopixel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led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의 라이브러리 파일이며 </a:t>
            </a:r>
            <a:r>
              <a:rPr lang="en-US" altLang="ko-KR" sz="14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Neopixel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을 사용하기 위해서는 반드시 필요하다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1F72D7-1C5F-4653-8424-37B5EE7EB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998" y="1946070"/>
            <a:ext cx="6715125" cy="3381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C7B2A7-23C3-4585-9785-0FA2A41BA9D7}"/>
              </a:ext>
            </a:extLst>
          </p:cNvPr>
          <p:cNvSpPr txBox="1"/>
          <p:nvPr/>
        </p:nvSpPr>
        <p:spPr>
          <a:xfrm>
            <a:off x="1405060" y="5174411"/>
            <a:ext cx="4729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#include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&lt;</a:t>
            </a:r>
            <a:r>
              <a:rPr lang="en-US" altLang="ko-KR" sz="1400" dirty="0" err="1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Adafruit_neopixel</a:t>
            </a:r>
            <a:r>
              <a:rPr lang="en-US" altLang="ko-KR" sz="14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.h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&gt;</a:t>
            </a:r>
            <a:endParaRPr lang="ko-KR" altLang="en-US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132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모듈 알아보기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온도 습도 모듈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(DHT11)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C32AFF-D1FB-4E56-8C2C-3DE81B360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658" y="1941223"/>
            <a:ext cx="3314700" cy="20764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B36ED1-5E6D-4650-B9AE-9424EE017699}"/>
              </a:ext>
            </a:extLst>
          </p:cNvPr>
          <p:cNvSpPr txBox="1"/>
          <p:nvPr/>
        </p:nvSpPr>
        <p:spPr>
          <a:xfrm>
            <a:off x="1485154" y="4040721"/>
            <a:ext cx="389665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DHT11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은 온도 센서와 습도 센서가 내장되어 있는 센서 온도와 습도에 따른 저항 값이 변하는 소자이며 전원 인가 이후 정상 작동은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 정도의 시간이 소요된다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라이브러리 설치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툴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&gt;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라이브러리 관리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&gt;DHT11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검색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&gt;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설치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9A5FC12-F2FA-436C-B004-492FA7868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5" y="1705909"/>
            <a:ext cx="3905250" cy="1352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20DC948-C509-426D-A621-2A34025AD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259" y="3132879"/>
            <a:ext cx="4903975" cy="275497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57D083-718D-440F-8705-EFBEA70E7CA5}"/>
              </a:ext>
            </a:extLst>
          </p:cNvPr>
          <p:cNvSpPr/>
          <p:nvPr/>
        </p:nvSpPr>
        <p:spPr>
          <a:xfrm>
            <a:off x="9699812" y="4616725"/>
            <a:ext cx="418353" cy="2242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8C6DE2-8F29-4FFA-95BF-F456EE624021}"/>
              </a:ext>
            </a:extLst>
          </p:cNvPr>
          <p:cNvSpPr/>
          <p:nvPr/>
        </p:nvSpPr>
        <p:spPr>
          <a:xfrm>
            <a:off x="6096000" y="2790572"/>
            <a:ext cx="3476625" cy="2635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E22898-300E-459C-9A88-0EA459591C8A}"/>
              </a:ext>
            </a:extLst>
          </p:cNvPr>
          <p:cNvSpPr/>
          <p:nvPr/>
        </p:nvSpPr>
        <p:spPr>
          <a:xfrm>
            <a:off x="5611907" y="4096683"/>
            <a:ext cx="4637740" cy="7442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787182-2E07-469B-ABCD-330F762B7EAE}"/>
              </a:ext>
            </a:extLst>
          </p:cNvPr>
          <p:cNvSpPr/>
          <p:nvPr/>
        </p:nvSpPr>
        <p:spPr>
          <a:xfrm>
            <a:off x="7438511" y="3297513"/>
            <a:ext cx="599842" cy="2943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002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모듈 알아보기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온도 습도 모듈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(DHT11)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B58B993-0978-4768-A9D4-B48E8BB81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141" y="2487902"/>
            <a:ext cx="5043488" cy="31337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B469A08-4FE7-468A-930C-AB0CEA447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30" y="1375829"/>
            <a:ext cx="4030390" cy="475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58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모듈 알아보기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LCD (1602 i2C)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ED7227-4CE7-463E-90EB-95BF750E0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091" y="1946070"/>
            <a:ext cx="2553682" cy="22668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B0E6CA-3FB1-43CF-B891-0DD344557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045" y="4212900"/>
            <a:ext cx="3219449" cy="20335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CB9BC-831D-45B1-8CBB-5040D21C8710}"/>
              </a:ext>
            </a:extLst>
          </p:cNvPr>
          <p:cNvSpPr txBox="1"/>
          <p:nvPr/>
        </p:nvSpPr>
        <p:spPr>
          <a:xfrm>
            <a:off x="5053106" y="2032626"/>
            <a:ext cx="5476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기존 병렬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16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핀 데이터 교환 방식에서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i2C 4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핀 통신 방식으로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LCD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를 컨트롤 할 수 있는 모듈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1602, 1604, 2002, 2004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등의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제품이 있다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EE68E96-B957-408B-B73D-0B8178129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318" y="3031147"/>
            <a:ext cx="1419717" cy="11817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35E15C7-4DD1-42AD-A338-D5BA4016F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266" y="3079485"/>
            <a:ext cx="5352273" cy="300597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21D059-1EFE-4694-86CA-324855318D53}"/>
              </a:ext>
            </a:extLst>
          </p:cNvPr>
          <p:cNvSpPr/>
          <p:nvPr/>
        </p:nvSpPr>
        <p:spPr>
          <a:xfrm>
            <a:off x="5181601" y="3917389"/>
            <a:ext cx="5121834" cy="8996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811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모듈 알아보기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LCD (1602 i2C)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F8116D-704C-4497-ACD9-274A60A18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091" y="2039310"/>
            <a:ext cx="3840986" cy="41977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3644BA1-F381-4C02-8E61-3783B850B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077" y="1530155"/>
            <a:ext cx="6349514" cy="455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2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준비하기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2" y="1375829"/>
            <a:ext cx="4119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Arduino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는 무엇인가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9953C3B-7184-4876-A72B-369EB9FFF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9" t="9624" r="21400" b="22235"/>
          <a:stretch/>
        </p:blipFill>
        <p:spPr bwMode="auto">
          <a:xfrm>
            <a:off x="6926729" y="2790255"/>
            <a:ext cx="3717365" cy="255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61CAFC-DA3F-47E3-BD62-C65DB26E3924}"/>
              </a:ext>
            </a:extLst>
          </p:cNvPr>
          <p:cNvSpPr txBox="1"/>
          <p:nvPr/>
        </p:nvSpPr>
        <p:spPr>
          <a:xfrm>
            <a:off x="7381019" y="5414682"/>
            <a:ext cx="3149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Arduino UNO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호환 보드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1F1954-55AC-4713-9D3B-D39DF0D2F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459" y="1977835"/>
            <a:ext cx="4969601" cy="417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32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모듈 알아보기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저항 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(Resistor)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7E9AA-BF8B-4410-A795-2C872ED3B7EB}"/>
              </a:ext>
            </a:extLst>
          </p:cNvPr>
          <p:cNvSpPr txBox="1"/>
          <p:nvPr/>
        </p:nvSpPr>
        <p:spPr>
          <a:xfrm>
            <a:off x="1365623" y="2068485"/>
            <a:ext cx="547659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저항은 전기적 특성이 저항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(Resistance)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 되도록 제조된 소자이며 회로의 전압 및 전류를 제어하는데 필수적인 부품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14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저항읜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다른 부품과 달리 극성이 없음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저항의 종류는 여러가지가 있으나 크게 고정저항과 가변저항으로 나눌 수 있다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401C0AE0-B1AF-4D04-8079-9E6220C63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728137"/>
              </p:ext>
            </p:extLst>
          </p:nvPr>
        </p:nvGraphicFramePr>
        <p:xfrm>
          <a:off x="7434729" y="1482198"/>
          <a:ext cx="2922494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530">
                  <a:extLst>
                    <a:ext uri="{9D8B030D-6E8A-4147-A177-3AD203B41FA5}">
                      <a16:colId xmlns:a16="http://schemas.microsoft.com/office/drawing/2014/main" val="3269727186"/>
                    </a:ext>
                  </a:extLst>
                </a:gridCol>
                <a:gridCol w="1278964">
                  <a:extLst>
                    <a:ext uri="{9D8B030D-6E8A-4147-A177-3AD203B41FA5}">
                      <a16:colId xmlns:a16="http://schemas.microsoft.com/office/drawing/2014/main" val="1795633466"/>
                    </a:ext>
                  </a:extLst>
                </a:gridCol>
              </a:tblGrid>
              <a:tr h="353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49213"/>
                  </a:ext>
                </a:extLst>
              </a:tr>
              <a:tr h="35335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/>
                        <a:t>검정색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057457"/>
                  </a:ext>
                </a:extLst>
              </a:tr>
              <a:tr h="35335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/>
                        <a:t>갈색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34964"/>
                  </a:ext>
                </a:extLst>
              </a:tr>
              <a:tr h="35335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/>
                        <a:t>빨강색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562367"/>
                  </a:ext>
                </a:extLst>
              </a:tr>
              <a:tr h="35335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/>
                        <a:t>주황색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128694"/>
                  </a:ext>
                </a:extLst>
              </a:tr>
              <a:tr h="35335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/>
                        <a:t>노란색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037579"/>
                  </a:ext>
                </a:extLst>
              </a:tr>
              <a:tr h="35335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/>
                        <a:t>초록색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549347"/>
                  </a:ext>
                </a:extLst>
              </a:tr>
              <a:tr h="35335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/>
                        <a:t>파란색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777281"/>
                  </a:ext>
                </a:extLst>
              </a:tr>
              <a:tr h="35335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/>
                        <a:t>보라색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21751"/>
                  </a:ext>
                </a:extLst>
              </a:tr>
              <a:tr h="35335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/>
                        <a:t>회색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065729"/>
                  </a:ext>
                </a:extLst>
              </a:tr>
              <a:tr h="35335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/>
                        <a:t>하얀색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909263"/>
                  </a:ext>
                </a:extLst>
              </a:tr>
              <a:tr h="35335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/>
                        <a:t>은색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±10%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415131"/>
                  </a:ext>
                </a:extLst>
              </a:tr>
              <a:tr h="35335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/>
                        <a:t>금색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±5%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382673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6ED84CC-BAD0-46AC-ADB8-5C8D0836FA41}"/>
              </a:ext>
            </a:extLst>
          </p:cNvPr>
          <p:cNvSpPr/>
          <p:nvPr/>
        </p:nvSpPr>
        <p:spPr>
          <a:xfrm>
            <a:off x="7548282" y="1960282"/>
            <a:ext cx="496047" cy="1553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BC062E-9899-4315-B0FB-7A6D8BB8B79C}"/>
              </a:ext>
            </a:extLst>
          </p:cNvPr>
          <p:cNvSpPr/>
          <p:nvPr/>
        </p:nvSpPr>
        <p:spPr>
          <a:xfrm>
            <a:off x="7548282" y="2320219"/>
            <a:ext cx="496047" cy="15538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B14CE5-F4FB-42AC-B5AB-D671E566F9BD}"/>
              </a:ext>
            </a:extLst>
          </p:cNvPr>
          <p:cNvSpPr/>
          <p:nvPr/>
        </p:nvSpPr>
        <p:spPr>
          <a:xfrm>
            <a:off x="7548282" y="2683287"/>
            <a:ext cx="496047" cy="1553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AD6B43-C185-4C6E-A505-C40E19DDEB02}"/>
              </a:ext>
            </a:extLst>
          </p:cNvPr>
          <p:cNvSpPr/>
          <p:nvPr/>
        </p:nvSpPr>
        <p:spPr>
          <a:xfrm>
            <a:off x="7548282" y="3052183"/>
            <a:ext cx="496047" cy="155389"/>
          </a:xfrm>
          <a:prstGeom prst="rect">
            <a:avLst/>
          </a:prstGeom>
          <a:solidFill>
            <a:srgbClr val="FC9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C112B8-44FF-49FE-A5B8-51D28CC53CA8}"/>
              </a:ext>
            </a:extLst>
          </p:cNvPr>
          <p:cNvSpPr/>
          <p:nvPr/>
        </p:nvSpPr>
        <p:spPr>
          <a:xfrm>
            <a:off x="7548282" y="3407499"/>
            <a:ext cx="496047" cy="15538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FB29C6-7AF4-4576-91F3-5768C212CBE2}"/>
              </a:ext>
            </a:extLst>
          </p:cNvPr>
          <p:cNvSpPr/>
          <p:nvPr/>
        </p:nvSpPr>
        <p:spPr>
          <a:xfrm>
            <a:off x="7548282" y="3781943"/>
            <a:ext cx="496047" cy="1553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2A5D1A-E80A-4B9A-8B33-EB25E261F2C2}"/>
              </a:ext>
            </a:extLst>
          </p:cNvPr>
          <p:cNvSpPr/>
          <p:nvPr/>
        </p:nvSpPr>
        <p:spPr>
          <a:xfrm>
            <a:off x="7548282" y="4155224"/>
            <a:ext cx="496047" cy="1553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D6A9E-55EC-4C57-AD2A-FA6D8F41EF73}"/>
              </a:ext>
            </a:extLst>
          </p:cNvPr>
          <p:cNvSpPr/>
          <p:nvPr/>
        </p:nvSpPr>
        <p:spPr>
          <a:xfrm>
            <a:off x="7548281" y="4524105"/>
            <a:ext cx="496047" cy="15538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19AEA66-9B34-49C2-BA2E-CB0897A00348}"/>
              </a:ext>
            </a:extLst>
          </p:cNvPr>
          <p:cNvSpPr/>
          <p:nvPr/>
        </p:nvSpPr>
        <p:spPr>
          <a:xfrm>
            <a:off x="7548280" y="4872007"/>
            <a:ext cx="496047" cy="15538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CEF578-D4F8-45AB-8433-0BB7013AA6BF}"/>
              </a:ext>
            </a:extLst>
          </p:cNvPr>
          <p:cNvSpPr/>
          <p:nvPr/>
        </p:nvSpPr>
        <p:spPr>
          <a:xfrm>
            <a:off x="7548280" y="5249072"/>
            <a:ext cx="496047" cy="155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1FEB99-121E-4EB5-B4D9-E5A715E0DD37}"/>
              </a:ext>
            </a:extLst>
          </p:cNvPr>
          <p:cNvSpPr/>
          <p:nvPr/>
        </p:nvSpPr>
        <p:spPr>
          <a:xfrm>
            <a:off x="7548280" y="5619732"/>
            <a:ext cx="496047" cy="155389"/>
          </a:xfrm>
          <a:prstGeom prst="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DE9291-BC88-499A-B125-43BA1D387B4F}"/>
              </a:ext>
            </a:extLst>
          </p:cNvPr>
          <p:cNvSpPr/>
          <p:nvPr/>
        </p:nvSpPr>
        <p:spPr>
          <a:xfrm>
            <a:off x="7548279" y="5966536"/>
            <a:ext cx="496047" cy="155389"/>
          </a:xfrm>
          <a:prstGeom prst="rect">
            <a:avLst/>
          </a:prstGeom>
          <a:gradFill flip="none" rotWithShape="1">
            <a:gsLst>
              <a:gs pos="43378">
                <a:schemeClr val="bg1">
                  <a:lumMod val="95000"/>
                </a:schemeClr>
              </a:gs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0E6DBE2-9F62-477F-86DC-FC9830F3C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777" y="3562888"/>
            <a:ext cx="4314825" cy="1257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E7016CB-8876-4FED-A9FF-B407BD5FA5AC}"/>
              </a:ext>
            </a:extLst>
          </p:cNvPr>
          <p:cNvSpPr txBox="1"/>
          <p:nvPr/>
        </p:nvSpPr>
        <p:spPr>
          <a:xfrm>
            <a:off x="2085050" y="4905220"/>
            <a:ext cx="931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첫째숫자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E04290-088C-481E-9743-0163BDC09390}"/>
              </a:ext>
            </a:extLst>
          </p:cNvPr>
          <p:cNvSpPr txBox="1"/>
          <p:nvPr/>
        </p:nvSpPr>
        <p:spPr>
          <a:xfrm>
            <a:off x="3060385" y="5575251"/>
            <a:ext cx="931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둘째숫자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0315AA-2DE1-40AB-B183-747D30B213F9}"/>
              </a:ext>
            </a:extLst>
          </p:cNvPr>
          <p:cNvSpPr txBox="1"/>
          <p:nvPr/>
        </p:nvSpPr>
        <p:spPr>
          <a:xfrm>
            <a:off x="3818507" y="4947883"/>
            <a:ext cx="1127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 </a:t>
            </a:r>
            <a:r>
              <a:rPr lang="ko-KR" altLang="en-US" sz="14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갯수</a:t>
            </a:r>
            <a:endParaRPr lang="ko-KR" altLang="en-US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C6A80E-1D81-4718-A057-A5E7BE9E54B2}"/>
              </a:ext>
            </a:extLst>
          </p:cNvPr>
          <p:cNvSpPr txBox="1"/>
          <p:nvPr/>
        </p:nvSpPr>
        <p:spPr>
          <a:xfrm>
            <a:off x="4769482" y="5575251"/>
            <a:ext cx="931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오차범위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678C87B-A5D2-4D50-BD23-821016A7E51C}"/>
              </a:ext>
            </a:extLst>
          </p:cNvPr>
          <p:cNvCxnSpPr/>
          <p:nvPr/>
        </p:nvCxnSpPr>
        <p:spPr>
          <a:xfrm flipV="1">
            <a:off x="2703153" y="4708106"/>
            <a:ext cx="357232" cy="19711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5AD1704-7DC6-479C-A915-4D48C2F8CA10}"/>
              </a:ext>
            </a:extLst>
          </p:cNvPr>
          <p:cNvCxnSpPr>
            <a:cxnSpLocks/>
          </p:cNvCxnSpPr>
          <p:nvPr/>
        </p:nvCxnSpPr>
        <p:spPr>
          <a:xfrm flipV="1">
            <a:off x="3526287" y="4628292"/>
            <a:ext cx="178616" cy="9064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F52898F-741D-4479-8F03-591CE50ED7FE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4161732" y="4648565"/>
            <a:ext cx="220406" cy="2993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A1FF1EF-9EC1-4E97-ACA8-3DDD78184D1D}"/>
              </a:ext>
            </a:extLst>
          </p:cNvPr>
          <p:cNvCxnSpPr>
            <a:cxnSpLocks/>
          </p:cNvCxnSpPr>
          <p:nvPr/>
        </p:nvCxnSpPr>
        <p:spPr>
          <a:xfrm flipH="1" flipV="1">
            <a:off x="4882693" y="4682097"/>
            <a:ext cx="299179" cy="8317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47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모듈 알아보기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가변저항 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(Potentiometer)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5D2700-5CC3-4ED9-B111-11FE7447D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748" y="2032093"/>
            <a:ext cx="1705996" cy="18645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A86D29-299A-42F1-ADD3-11709002B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744" y="1946070"/>
            <a:ext cx="1590675" cy="1304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5CDE12-1667-4F09-B275-0517B6A37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744" y="3158257"/>
            <a:ext cx="1487955" cy="8974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A8AA6F0-B911-4EE5-A15D-64CE81670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298" y="4264185"/>
            <a:ext cx="1911470" cy="15172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8BF4D06-D40E-425C-AA1E-5E26296E4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0766" y="1998449"/>
            <a:ext cx="2061858" cy="22657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6FAA803-5681-4F0C-AF3D-11F7406BE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7691" y="1998449"/>
            <a:ext cx="2061858" cy="22657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8207C1-C6AE-496C-9138-C2377638777B}"/>
              </a:ext>
            </a:extLst>
          </p:cNvPr>
          <p:cNvSpPr txBox="1"/>
          <p:nvPr/>
        </p:nvSpPr>
        <p:spPr>
          <a:xfrm>
            <a:off x="6243686" y="4304616"/>
            <a:ext cx="783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신호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Wiper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D92F81-9BD0-414D-9C6A-4D0A4CAB1D63}"/>
              </a:ext>
            </a:extLst>
          </p:cNvPr>
          <p:cNvSpPr txBox="1"/>
          <p:nvPr/>
        </p:nvSpPr>
        <p:spPr>
          <a:xfrm>
            <a:off x="5518267" y="4325324"/>
            <a:ext cx="481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150026-6242-4EFC-95A1-DF73531A3444}"/>
              </a:ext>
            </a:extLst>
          </p:cNvPr>
          <p:cNvSpPr txBox="1"/>
          <p:nvPr/>
        </p:nvSpPr>
        <p:spPr>
          <a:xfrm>
            <a:off x="7081372" y="4304615"/>
            <a:ext cx="662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GND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E69206-CBB7-4898-BA4D-DB99ED053D8B}"/>
              </a:ext>
            </a:extLst>
          </p:cNvPr>
          <p:cNvSpPr txBox="1"/>
          <p:nvPr/>
        </p:nvSpPr>
        <p:spPr>
          <a:xfrm>
            <a:off x="8983110" y="4286041"/>
            <a:ext cx="783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신호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Wiper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FC5A23-B88E-4484-9F44-1212CC770240}"/>
              </a:ext>
            </a:extLst>
          </p:cNvPr>
          <p:cNvSpPr txBox="1"/>
          <p:nvPr/>
        </p:nvSpPr>
        <p:spPr>
          <a:xfrm>
            <a:off x="9829038" y="4302632"/>
            <a:ext cx="481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FE770A-CDB8-497F-AFC0-B88E7E922A24}"/>
              </a:ext>
            </a:extLst>
          </p:cNvPr>
          <p:cNvSpPr txBox="1"/>
          <p:nvPr/>
        </p:nvSpPr>
        <p:spPr>
          <a:xfrm>
            <a:off x="8257691" y="4286041"/>
            <a:ext cx="662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GND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94E008-3C2A-46E5-857C-06928D5E8375}"/>
              </a:ext>
            </a:extLst>
          </p:cNvPr>
          <p:cNvSpPr txBox="1"/>
          <p:nvPr/>
        </p:nvSpPr>
        <p:spPr>
          <a:xfrm>
            <a:off x="4222101" y="5000161"/>
            <a:ext cx="62964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가변저항의 구성을 위 그림과 같이 연결 했을 때 왼쪽은 최대값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1023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부터 최소값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까지 신호가 나오고 오른쪽은 최대값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0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부터 최소값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1023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 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출력된다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3153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모듈 알아보기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가변저항 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(Potentiometer)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CEE01D-6818-46DC-B88B-6F80C9253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57" y="2013368"/>
            <a:ext cx="3521784" cy="3911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67F6E7-43CA-4070-8EE6-83176B089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654" y="1911768"/>
            <a:ext cx="4200525" cy="20574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BF56832-2B80-4EA9-A67A-24321E22C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077" y="5005207"/>
            <a:ext cx="1409700" cy="6000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67EB625-FAEA-46B7-9394-237C1FA2A44B}"/>
              </a:ext>
            </a:extLst>
          </p:cNvPr>
          <p:cNvSpPr txBox="1"/>
          <p:nvPr/>
        </p:nvSpPr>
        <p:spPr>
          <a:xfrm>
            <a:off x="6679972" y="4435731"/>
            <a:ext cx="37120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시리얼 모니터를 열고 가변저항을 돌려 값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(0~1023)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 나오는지 확인 한다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5V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와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GND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를 바꿔서 반대 되는 결과 값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(1023~0)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 나오는지도 확인해 본다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34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모듈 알아보기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RGB LED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(KY-016)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1F194B-86D0-49D0-AFFE-4555E47FB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024" y="1911768"/>
            <a:ext cx="3305334" cy="268034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1863437-6B95-4D15-97B5-8F2E3FEEFBCE}"/>
              </a:ext>
            </a:extLst>
          </p:cNvPr>
          <p:cNvSpPr txBox="1"/>
          <p:nvPr/>
        </p:nvSpPr>
        <p:spPr>
          <a:xfrm>
            <a:off x="1419019" y="4933369"/>
            <a:ext cx="40073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RGB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컬러의 조합으로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Full Color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를 표현 할 수 있는 모듈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R,G,B 3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개의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PWM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핀의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전압으로 색의 강도를 조절 할 수 있다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B58A04-E025-439F-A3C1-1B8893286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471" y="1530155"/>
            <a:ext cx="3842871" cy="457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80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모듈 알아보기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RGB LED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(KY-016)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F267F1-2648-4CF0-8FBB-E8094C99C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414" y="2212216"/>
            <a:ext cx="3733800" cy="33337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DAF8F8-CC77-4E05-B770-8D5FDCB02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534" y="1530155"/>
            <a:ext cx="3842786" cy="439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44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모듈 알아보기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Dust Sensor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(PM-D4)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32E44D-CDDD-47FD-8DAF-720BD5791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5" y="2107416"/>
            <a:ext cx="2686050" cy="2171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341311-4215-4CED-B343-B87BDB836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632" y="2328580"/>
            <a:ext cx="2637172" cy="17540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2114D6-4AAD-427A-A469-DA281F02C4E2}"/>
              </a:ext>
            </a:extLst>
          </p:cNvPr>
          <p:cNvSpPr txBox="1"/>
          <p:nvPr/>
        </p:nvSpPr>
        <p:spPr>
          <a:xfrm>
            <a:off x="1800511" y="4770202"/>
            <a:ext cx="40073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적외선 혹은 레이저 등의 빛이 먼지에 반사되어 산란하는 빛을 감지하여 먼지의 크기 및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농도를 측정하는 센서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BFBA683-A107-448C-8A62-146EAC294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682" y="2183117"/>
            <a:ext cx="4140387" cy="312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07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모듈 알아보기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Dust Sensor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(PM-D4)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3B6DA5-D517-4976-9B9C-F7A365C4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36" y="2354728"/>
            <a:ext cx="4713164" cy="3061701"/>
          </a:xfrm>
          <a:prstGeom prst="rect">
            <a:avLst/>
          </a:prstGeom>
        </p:spPr>
      </p:pic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E980856C-6916-4D75-BD2A-849EECA08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811097"/>
              </p:ext>
            </p:extLst>
          </p:nvPr>
        </p:nvGraphicFramePr>
        <p:xfrm>
          <a:off x="6215530" y="1911768"/>
          <a:ext cx="4416612" cy="3710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204">
                  <a:extLst>
                    <a:ext uri="{9D8B030D-6E8A-4147-A177-3AD203B41FA5}">
                      <a16:colId xmlns:a16="http://schemas.microsoft.com/office/drawing/2014/main" val="3656485138"/>
                    </a:ext>
                  </a:extLst>
                </a:gridCol>
                <a:gridCol w="1472204">
                  <a:extLst>
                    <a:ext uri="{9D8B030D-6E8A-4147-A177-3AD203B41FA5}">
                      <a16:colId xmlns:a16="http://schemas.microsoft.com/office/drawing/2014/main" val="3389298234"/>
                    </a:ext>
                  </a:extLst>
                </a:gridCol>
                <a:gridCol w="1472204">
                  <a:extLst>
                    <a:ext uri="{9D8B030D-6E8A-4147-A177-3AD203B41FA5}">
                      <a16:colId xmlns:a16="http://schemas.microsoft.com/office/drawing/2014/main" val="1197705690"/>
                    </a:ext>
                  </a:extLst>
                </a:gridCol>
              </a:tblGrid>
              <a:tr h="7421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Pin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Number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Pin Function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Pin 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376319"/>
                  </a:ext>
                </a:extLst>
              </a:tr>
              <a:tr h="742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VCC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전원공급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1937303"/>
                  </a:ext>
                </a:extLst>
              </a:tr>
              <a:tr h="742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GND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Ground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6364329"/>
                  </a:ext>
                </a:extLst>
              </a:tr>
              <a:tr h="742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RXD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디지털 입력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959906"/>
                  </a:ext>
                </a:extLst>
              </a:tr>
              <a:tr h="742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TXD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디지털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141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448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모듈 알아보기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Dust Sensor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(PM-D4)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4DC84B-7F29-413B-A886-E0634832D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78" y="1946070"/>
            <a:ext cx="4942728" cy="3597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3DFB20-133E-428E-9B8F-A3E7FEA27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930" y="1871321"/>
            <a:ext cx="3463390" cy="31491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59C06D-DCEF-4877-B97B-4BA9A87E71A4}"/>
              </a:ext>
            </a:extLst>
          </p:cNvPr>
          <p:cNvSpPr txBox="1"/>
          <p:nvPr/>
        </p:nvSpPr>
        <p:spPr>
          <a:xfrm>
            <a:off x="3204982" y="5054334"/>
            <a:ext cx="72538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센서 값들 중 맨 처음 값은 무조건 </a:t>
            </a:r>
            <a:r>
              <a:rPr lang="en-US" altLang="ko-KR" sz="1400" b="0" i="0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0x42, 0x4D </a:t>
            </a:r>
            <a:r>
              <a:rPr lang="ko-KR" altLang="en-US" sz="1400" b="0" i="0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로 고정이기 때문에</a:t>
            </a:r>
            <a:r>
              <a:rPr lang="en-US" altLang="ko-KR" sz="1400" b="0" i="0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0x42</a:t>
            </a:r>
            <a:r>
              <a:rPr lang="ko-KR" altLang="en-US" sz="1400" b="0" i="0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와 </a:t>
            </a:r>
            <a:r>
              <a:rPr lang="en-US" altLang="ko-KR" sz="1400" b="0" i="0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0x4D</a:t>
            </a:r>
            <a:r>
              <a:rPr lang="ko-KR" altLang="en-US" sz="1400" b="0" i="0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 들어오면 그 때를 기준으로 데이터를 구분</a:t>
            </a:r>
            <a:r>
              <a:rPr lang="en-US" altLang="ko-KR" sz="1400" b="0" i="0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</a:t>
            </a:r>
            <a:r>
              <a:rPr lang="ko-KR" altLang="en-US" sz="1400" b="0" i="0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센서 값은 총 </a:t>
            </a:r>
            <a:r>
              <a:rPr lang="en-US" altLang="ko-KR" sz="1400" b="0" i="0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32 </a:t>
            </a:r>
            <a:r>
              <a:rPr lang="ko-KR" altLang="en-US" sz="1400" b="0" i="0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바이트 이므로 </a:t>
            </a:r>
            <a:r>
              <a:rPr lang="en-US" altLang="ko-KR" sz="1400" b="0" i="0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42</a:t>
            </a:r>
            <a:r>
              <a:rPr lang="ko-KR" altLang="en-US" sz="1400" b="0" i="0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를 기준으로 </a:t>
            </a:r>
            <a:r>
              <a:rPr lang="en-US" altLang="ko-KR" sz="1400" b="0" i="0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32</a:t>
            </a:r>
            <a:r>
              <a:rPr lang="ko-KR" altLang="en-US" sz="1400" b="0" i="0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줄 확인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055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모듈 알아보기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Dust Sensor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(PM-D4)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93E50A-E977-4815-81A0-167EFCDFF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845" y="2318683"/>
            <a:ext cx="3952875" cy="3105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11B8AE-91F2-4F18-B351-F24E0AEB8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66" y="2142471"/>
            <a:ext cx="41719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914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모듈 알아보기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초음파 거리 센서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(HC-SR04)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C060E4-1B8C-456B-90AC-E5530B2C1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662" y="2838393"/>
            <a:ext cx="2211761" cy="16944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A2574C-17F2-4D0E-803F-0D04B250C0B7}"/>
              </a:ext>
            </a:extLst>
          </p:cNvPr>
          <p:cNvSpPr txBox="1"/>
          <p:nvPr/>
        </p:nvSpPr>
        <p:spPr>
          <a:xfrm>
            <a:off x="1368613" y="1997839"/>
            <a:ext cx="35799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초음파 거리 센서는 초음파를 대상에게 발사하여 반사파를 받을 때 까지의 시간을 확인하여 거리를 측정하는 센서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7D32E2-AC0D-4481-BEBF-931C73B79D38}"/>
              </a:ext>
            </a:extLst>
          </p:cNvPr>
          <p:cNvSpPr txBox="1"/>
          <p:nvPr/>
        </p:nvSpPr>
        <p:spPr>
          <a:xfrm>
            <a:off x="1577790" y="4671444"/>
            <a:ext cx="28746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유효 각도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&lt;15°</a:t>
            </a:r>
          </a:p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측정 거리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2cm ~ 500cm</a:t>
            </a:r>
          </a:p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해상도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: 0.3cm</a:t>
            </a:r>
          </a:p>
          <a:p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거리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=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속력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X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시간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62CA965-10A6-4444-BC8A-3FB90F36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822" y="3856188"/>
            <a:ext cx="2265269" cy="19848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3C1D50A-5573-405E-BDB2-D3DD6B620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437" y="1911768"/>
            <a:ext cx="3476625" cy="15811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6C2E425-C178-4ADE-ACF2-ED246C155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8341" y="3600428"/>
            <a:ext cx="2646406" cy="21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02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준비하기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2" y="1375829"/>
            <a:ext cx="4119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Arduino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는 무엇인가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52C2D010-9093-4BB8-90E8-5D3E19BF5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305" y="2007517"/>
            <a:ext cx="2695700" cy="322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767A1808-749D-41A3-8D81-662D9CF00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534" y="2013271"/>
            <a:ext cx="3038700" cy="321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ABB539-3EE4-419C-A0C7-EF0982859FBC}"/>
              </a:ext>
            </a:extLst>
          </p:cNvPr>
          <p:cNvSpPr txBox="1"/>
          <p:nvPr/>
        </p:nvSpPr>
        <p:spPr>
          <a:xfrm>
            <a:off x="7055538" y="1758755"/>
            <a:ext cx="3848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2005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년 이탈리아 에서 개발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사용하기 쉬운 하드웨어와 소프트웨어를 기반으로 한 오픈 소스 플랫폼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9EEA13-E709-43BC-A5EE-56052799116F}"/>
              </a:ext>
            </a:extLst>
          </p:cNvPr>
          <p:cNvSpPr txBox="1"/>
          <p:nvPr/>
        </p:nvSpPr>
        <p:spPr>
          <a:xfrm>
            <a:off x="7055538" y="2847532"/>
            <a:ext cx="416504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Void </a:t>
            </a:r>
            <a:r>
              <a:rPr lang="en-US" altLang="ko-KR" sz="1800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setup</a:t>
            </a:r>
            <a:r>
              <a:rPr lang="en-US" altLang="ko-KR" sz="1800" b="0" i="0" u="none" strike="noStrike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() {</a:t>
            </a:r>
            <a:endParaRPr lang="en-US" altLang="ko-KR" b="0" dirty="0"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 </a:t>
            </a:r>
            <a:r>
              <a:rPr lang="en-US" altLang="ko-KR" sz="1800" b="0" i="0" u="none" strike="noStrike" dirty="0" err="1">
                <a:solidFill>
                  <a:srgbClr val="C55A1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pinMode</a:t>
            </a:r>
            <a:r>
              <a:rPr lang="en-US" altLang="ko-KR" sz="1800" b="0" i="0" u="none" strike="noStrike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(13, </a:t>
            </a:r>
            <a:r>
              <a:rPr lang="en-US" altLang="ko-KR" sz="1800" b="0" i="0" u="none" strike="noStrike" dirty="0">
                <a:solidFill>
                  <a:srgbClr val="4472C4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OUTPUT</a:t>
            </a:r>
            <a:r>
              <a:rPr lang="en-US" altLang="ko-KR" sz="1800" b="0" i="0" u="none" strike="noStrike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);</a:t>
            </a:r>
            <a:endParaRPr lang="en-US" altLang="ko-KR" b="0" dirty="0"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}   </a:t>
            </a:r>
            <a:endParaRPr lang="en-US" altLang="ko-KR" b="0" dirty="0"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altLang="ko-KR" b="0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</a:br>
            <a:r>
              <a:rPr lang="en-US" altLang="ko-KR" sz="1800" b="0" i="0" u="none" strike="noStrike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Void </a:t>
            </a:r>
            <a:r>
              <a:rPr lang="en-US" altLang="ko-KR" sz="1800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loop</a:t>
            </a:r>
            <a:r>
              <a:rPr lang="en-US" altLang="ko-KR" sz="1800" b="0" i="0" u="none" strike="noStrike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(){</a:t>
            </a:r>
            <a:endParaRPr lang="en-US" altLang="ko-KR" b="0" dirty="0"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 </a:t>
            </a:r>
            <a:r>
              <a:rPr lang="en-US" altLang="ko-KR" sz="1800" b="0" i="0" u="none" strike="noStrike" dirty="0" err="1">
                <a:solidFill>
                  <a:schemeClr val="accent2">
                    <a:lumMod val="75000"/>
                  </a:schemeClr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digitalWrite</a:t>
            </a:r>
            <a:r>
              <a:rPr lang="en-US" altLang="ko-KR" sz="1800" b="0" i="0" u="none" strike="noStrike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(13, </a:t>
            </a:r>
            <a:r>
              <a:rPr lang="en-US" altLang="ko-KR" sz="1800" b="0" i="0" u="none" strike="noStrike" dirty="0">
                <a:solidFill>
                  <a:srgbClr val="4472C4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HIGH</a:t>
            </a:r>
            <a:r>
              <a:rPr lang="en-US" altLang="ko-KR" sz="1800" b="0" i="0" u="none" strike="noStrike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);</a:t>
            </a:r>
            <a:endParaRPr lang="en-US" altLang="ko-KR" b="0" dirty="0"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 </a:t>
            </a:r>
            <a:r>
              <a:rPr lang="en-US" altLang="ko-KR" sz="18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delay</a:t>
            </a:r>
            <a:r>
              <a:rPr lang="en-US" altLang="ko-KR" sz="1800" b="0" i="0" u="none" strike="noStrike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(1000);</a:t>
            </a:r>
            <a:endParaRPr lang="en-US" altLang="ko-KR" b="0" dirty="0"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 </a:t>
            </a:r>
            <a:r>
              <a:rPr lang="en-US" altLang="ko-KR" sz="1800" b="0" i="0" u="none" strike="noStrike" dirty="0" err="1">
                <a:solidFill>
                  <a:schemeClr val="accent2">
                    <a:lumMod val="75000"/>
                  </a:schemeClr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digitalWrite</a:t>
            </a:r>
            <a:r>
              <a:rPr lang="en-US" altLang="ko-KR" sz="1800" b="0" i="0" u="none" strike="noStrike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(13, </a:t>
            </a:r>
            <a:r>
              <a:rPr lang="en-US" altLang="ko-KR" sz="1800" b="0" i="0" u="none" strike="noStrike" dirty="0">
                <a:solidFill>
                  <a:srgbClr val="4472C4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LOW</a:t>
            </a:r>
            <a:r>
              <a:rPr lang="en-US" altLang="ko-KR" sz="1800" b="0" i="0" u="none" strike="noStrike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);</a:t>
            </a:r>
            <a:endParaRPr lang="en-US" altLang="ko-KR" b="0" dirty="0"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 </a:t>
            </a:r>
            <a:r>
              <a:rPr lang="en-US" altLang="ko-KR" sz="18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delay</a:t>
            </a:r>
            <a:r>
              <a:rPr lang="en-US" altLang="ko-KR" sz="1800" b="0" i="0" u="none" strike="noStrike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(1000);</a:t>
            </a:r>
            <a:endParaRPr lang="en-US" altLang="ko-KR" b="0" dirty="0"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} </a:t>
            </a:r>
            <a:endParaRPr lang="en-US" altLang="ko-KR" b="0" dirty="0"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b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</a:b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0897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초음파 거리 센서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(HC-SR04)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870176-3406-434E-9A15-E7057DEE9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1" y="2170646"/>
            <a:ext cx="4569272" cy="27360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5E09E3-41B9-4CC7-AD84-17890E22C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640" y="1418511"/>
            <a:ext cx="4991970" cy="42403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5C7BC5-698C-4392-A81D-05C10D7D172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모듈 알아보기</a:t>
            </a:r>
          </a:p>
        </p:txBody>
      </p:sp>
    </p:spTree>
    <p:extLst>
      <p:ext uri="{BB962C8B-B14F-4D97-AF65-F5344CB8AC3E}">
        <p14:creationId xmlns:p14="http://schemas.microsoft.com/office/powerpoint/2010/main" val="80736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5EBD4-819C-4235-AA73-1A4BFB86ABD5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</a:t>
            </a:r>
            <a:r>
              <a:rPr lang="ko-KR" altLang="en-US" sz="2400" dirty="0" err="1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서보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모터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(Servo Motor)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9B5EAE-7793-4CBA-9654-4B98EAEEB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0" y="1988389"/>
            <a:ext cx="2383491" cy="17313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1077C5-8011-4711-BDF1-62F5FF2C0DE9}"/>
              </a:ext>
            </a:extLst>
          </p:cNvPr>
          <p:cNvSpPr txBox="1"/>
          <p:nvPr/>
        </p:nvSpPr>
        <p:spPr>
          <a:xfrm>
            <a:off x="4751294" y="1988389"/>
            <a:ext cx="58688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서보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모터는 모터와 기어박스 그리고 제어회로로 구성되어 있으며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특정한 위치로 이동하거나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특정한 수치 만큼 이동 시킬 때 사용하며 자동화 시스템이나 로봇 장난감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가전제품 등에 쓰인다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322B696-17B9-494E-88B7-968539C60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042" y="2877948"/>
            <a:ext cx="4853395" cy="17174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F2B1F0-0D03-4DA2-9A3C-019DDB2511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2"/>
          <a:stretch/>
        </p:blipFill>
        <p:spPr>
          <a:xfrm>
            <a:off x="1441450" y="4027674"/>
            <a:ext cx="1892965" cy="16768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789CD6-52E6-470D-842E-88CD0401E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459" y="4088678"/>
            <a:ext cx="1691905" cy="17174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EB390-6B39-4BA3-8162-D321776BDD0F}"/>
              </a:ext>
            </a:extLst>
          </p:cNvPr>
          <p:cNvSpPr txBox="1"/>
          <p:nvPr/>
        </p:nvSpPr>
        <p:spPr>
          <a:xfrm>
            <a:off x="4968489" y="4746305"/>
            <a:ext cx="58688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서보모터는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선으로 되어 있는데 붉은색이 전원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(+5v), </a:t>
            </a:r>
          </a:p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검은색이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(-GND)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인 것은 공통이나 제어용 신호선은 오렌지색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</a:t>
            </a:r>
          </a:p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노란색 또는 흰색으로 되어 있는 경우도 있다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10EE30-2B8A-4F96-82E9-ED455831A010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모듈 알아보기</a:t>
            </a:r>
          </a:p>
        </p:txBody>
      </p:sp>
    </p:spTree>
    <p:extLst>
      <p:ext uri="{BB962C8B-B14F-4D97-AF65-F5344CB8AC3E}">
        <p14:creationId xmlns:p14="http://schemas.microsoft.com/office/powerpoint/2010/main" val="1350931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</a:t>
            </a:r>
            <a:r>
              <a:rPr lang="ko-KR" altLang="en-US" sz="2400" dirty="0" err="1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서보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모터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(Servo Motor)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113F4F-D84A-44F1-9914-9F47883A8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091" y="2408517"/>
            <a:ext cx="4538688" cy="27688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340BE97-65E6-47D6-840F-075B2266F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780" y="1829908"/>
            <a:ext cx="4702374" cy="41326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7DA5BE-4BF6-4B79-AFA0-66F0D60DE1EF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모듈 알아보기</a:t>
            </a:r>
          </a:p>
        </p:txBody>
      </p:sp>
    </p:spTree>
    <p:extLst>
      <p:ext uri="{BB962C8B-B14F-4D97-AF65-F5344CB8AC3E}">
        <p14:creationId xmlns:p14="http://schemas.microsoft.com/office/powerpoint/2010/main" val="138849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</a:t>
            </a:r>
            <a:r>
              <a:rPr lang="ko-KR" altLang="en-US" sz="2400" dirty="0" err="1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서보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모터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(Servo Motor)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182730-D2E1-4F2C-99FF-F5288EBDE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091" y="2163482"/>
            <a:ext cx="4728946" cy="38378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EC70D9-7E29-4F0E-94B6-F6E2B5CA9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037" y="2163482"/>
            <a:ext cx="5668946" cy="27031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3CF732-FC36-4857-90C2-04922D3CFB97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모듈 알아보기</a:t>
            </a:r>
          </a:p>
        </p:txBody>
      </p:sp>
    </p:spTree>
    <p:extLst>
      <p:ext uri="{BB962C8B-B14F-4D97-AF65-F5344CB8AC3E}">
        <p14:creationId xmlns:p14="http://schemas.microsoft.com/office/powerpoint/2010/main" val="2778490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5EBD4-819C-4235-AA73-1A4BFB86ABD5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</a:t>
            </a:r>
            <a:r>
              <a:rPr lang="ko-KR" altLang="en-US" sz="2400" dirty="0" err="1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서보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모터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(Servo Motor)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FE006D-4340-4BCE-98FC-9351C6522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43" y="2453375"/>
            <a:ext cx="4984777" cy="31495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D22357-0F42-4139-B351-81F039ED8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041" y="2040599"/>
            <a:ext cx="4661168" cy="36293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61171C-150E-4844-8DBC-5C51F608449B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모듈 알아보기</a:t>
            </a:r>
          </a:p>
        </p:txBody>
      </p:sp>
    </p:spTree>
    <p:extLst>
      <p:ext uri="{BB962C8B-B14F-4D97-AF65-F5344CB8AC3E}">
        <p14:creationId xmlns:p14="http://schemas.microsoft.com/office/powerpoint/2010/main" val="2887731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5EBD4-819C-4235-AA73-1A4BFB86ABD5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</a:t>
            </a:r>
            <a:r>
              <a:rPr lang="en-US" altLang="ko-KR" sz="2400" dirty="0" err="1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DotMatrix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(max7219)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36FE54-4781-4BBB-AD19-A469951F03FA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모듈 알아보기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9E993E-B66F-4D3E-9276-EA0C6B9D8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22" y="2270752"/>
            <a:ext cx="1836882" cy="32114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F60CD5-7E7A-4C75-8B35-C85D6AEAF8B4}"/>
              </a:ext>
            </a:extLst>
          </p:cNvPr>
          <p:cNvSpPr txBox="1"/>
          <p:nvPr/>
        </p:nvSpPr>
        <p:spPr>
          <a:xfrm>
            <a:off x="4528491" y="1911768"/>
            <a:ext cx="58825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Max7219 </a:t>
            </a:r>
            <a:r>
              <a:rPr lang="ko-KR" altLang="en-US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또는 </a:t>
            </a:r>
            <a:r>
              <a:rPr lang="en-US" altLang="ko-KR" sz="1400" dirty="0" err="1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DotMatrix</a:t>
            </a:r>
            <a:r>
              <a:rPr lang="en-US" altLang="ko-KR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는 여러 개의 </a:t>
            </a:r>
            <a:r>
              <a:rPr lang="en-US" altLang="ko-KR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LED</a:t>
            </a:r>
            <a:r>
              <a:rPr lang="ko-KR" altLang="en-US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를 </a:t>
            </a:r>
            <a:r>
              <a:rPr lang="en-US" altLang="ko-KR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DIN,CS,CLK </a:t>
            </a:r>
            <a:r>
              <a:rPr lang="ko-KR" altLang="en-US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세개의 핀으로 제어 할 수 있는 </a:t>
            </a:r>
            <a:r>
              <a:rPr lang="en-US" altLang="ko-KR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IC </a:t>
            </a:r>
            <a:r>
              <a:rPr lang="ko-KR" altLang="en-US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칩 이며</a:t>
            </a:r>
            <a:r>
              <a:rPr lang="en-US" altLang="ko-KR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하나의 모듈에 </a:t>
            </a:r>
            <a:r>
              <a:rPr lang="en-US" altLang="ko-KR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64</a:t>
            </a:r>
            <a:r>
              <a:rPr lang="ko-KR" altLang="en-US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개의 </a:t>
            </a:r>
            <a:r>
              <a:rPr lang="en-US" altLang="ko-KR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LED</a:t>
            </a:r>
            <a:r>
              <a:rPr lang="ko-KR" altLang="en-US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 있으며 제어를 위해서는 라이브러리설치가 필수</a:t>
            </a:r>
            <a:endParaRPr lang="en-US" altLang="ko-KR" sz="140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140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툴</a:t>
            </a:r>
            <a:r>
              <a:rPr lang="en-US" altLang="ko-KR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라이브러리 관리</a:t>
            </a:r>
            <a:r>
              <a:rPr lang="en-US" altLang="ko-KR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&gt;</a:t>
            </a:r>
            <a:r>
              <a:rPr lang="en-US" altLang="ko-KR" sz="1400" dirty="0" err="1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ledcontrol</a:t>
            </a:r>
            <a:r>
              <a:rPr lang="en-US" altLang="ko-KR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검색</a:t>
            </a:r>
            <a:endParaRPr lang="en-US" altLang="ko-KR" sz="140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140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AB74A3D-A676-4AF9-A69E-4F1A31A53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987" y="3561238"/>
            <a:ext cx="5153025" cy="17049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33CB092-163F-4F06-880C-9A667AE1A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121" y="3296762"/>
            <a:ext cx="203835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94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5EBD4-819C-4235-AA73-1A4BFB86ABD5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</a:t>
            </a:r>
            <a:r>
              <a:rPr lang="en-US" altLang="ko-KR" sz="2400" dirty="0" err="1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DotMatrix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(max7219)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36FE54-4781-4BBB-AD19-A469951F03FA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모듈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0FE69B-C779-4A21-ADE3-600B127DD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71" y="4043747"/>
            <a:ext cx="2974581" cy="20080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725AF72-555B-425A-B833-D47142447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325" y="1530155"/>
            <a:ext cx="3539205" cy="251359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D2E7AD5-500A-41B2-96E2-6130F1CD1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336" y="2521557"/>
            <a:ext cx="5841994" cy="328937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15A6E19-AB63-4CB0-83CE-3C47EEFC03FC}"/>
              </a:ext>
            </a:extLst>
          </p:cNvPr>
          <p:cNvSpPr/>
          <p:nvPr/>
        </p:nvSpPr>
        <p:spPr>
          <a:xfrm>
            <a:off x="3573617" y="2747307"/>
            <a:ext cx="525990" cy="2447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685EC3-3BC9-4FA6-9A67-A67918105A1C}"/>
              </a:ext>
            </a:extLst>
          </p:cNvPr>
          <p:cNvSpPr/>
          <p:nvPr/>
        </p:nvSpPr>
        <p:spPr>
          <a:xfrm>
            <a:off x="1371856" y="2992058"/>
            <a:ext cx="5543416" cy="9550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58522BB-5E7D-4A9C-BED1-77200E28AC1D}"/>
              </a:ext>
            </a:extLst>
          </p:cNvPr>
          <p:cNvSpPr/>
          <p:nvPr/>
        </p:nvSpPr>
        <p:spPr>
          <a:xfrm>
            <a:off x="6000827" y="3616288"/>
            <a:ext cx="233034" cy="17996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FFA7EA-6D03-48DE-88F0-03822D3FE034}"/>
              </a:ext>
            </a:extLst>
          </p:cNvPr>
          <p:cNvSpPr txBox="1"/>
          <p:nvPr/>
        </p:nvSpPr>
        <p:spPr>
          <a:xfrm>
            <a:off x="1431387" y="1782893"/>
            <a:ext cx="3623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툴</a:t>
            </a:r>
            <a:r>
              <a:rPr lang="en-US" altLang="ko-KR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라이브러리 관리</a:t>
            </a:r>
            <a:r>
              <a:rPr lang="en-US" altLang="ko-KR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&gt;</a:t>
            </a:r>
            <a:r>
              <a:rPr lang="en-US" altLang="ko-KR" sz="1400" dirty="0" err="1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ledcontrol</a:t>
            </a:r>
            <a:r>
              <a:rPr lang="en-US" altLang="ko-KR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검색</a:t>
            </a:r>
            <a:endParaRPr lang="en-US" altLang="ko-KR" sz="140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140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4664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5EBD4-819C-4235-AA73-1A4BFB86ABD5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</a:t>
            </a:r>
            <a:r>
              <a:rPr lang="en-US" altLang="ko-KR" sz="2400" dirty="0" err="1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DotMatrix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(max7219)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36FE54-4781-4BBB-AD19-A469951F03FA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모듈 알아보기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45F190-7A02-43EE-80D4-D1C09AE36053}"/>
              </a:ext>
            </a:extLst>
          </p:cNvPr>
          <p:cNvSpPr txBox="1"/>
          <p:nvPr/>
        </p:nvSpPr>
        <p:spPr>
          <a:xfrm>
            <a:off x="2082798" y="4594913"/>
            <a:ext cx="2883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도트 매트릭스는 좌표를 가지고 있으며 그 좌표에 </a:t>
            </a:r>
            <a:r>
              <a:rPr lang="en-US" altLang="ko-KR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</a:t>
            </a:r>
            <a:r>
              <a:rPr lang="ko-KR" altLang="en-US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을</a:t>
            </a:r>
            <a:r>
              <a:rPr lang="en-US" altLang="ko-KR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넣으면 켜지고 </a:t>
            </a:r>
            <a:r>
              <a:rPr lang="en-US" altLang="ko-KR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</a:t>
            </a:r>
            <a:r>
              <a:rPr lang="ko-KR" altLang="en-US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을 넣으면 꺼진다</a:t>
            </a:r>
            <a:endParaRPr lang="en-US" altLang="ko-KR" sz="140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7A9B5F-315B-485C-8844-419F23438E97}"/>
              </a:ext>
            </a:extLst>
          </p:cNvPr>
          <p:cNvSpPr txBox="1"/>
          <p:nvPr/>
        </p:nvSpPr>
        <p:spPr>
          <a:xfrm>
            <a:off x="5360894" y="1911768"/>
            <a:ext cx="51846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rgbClr val="000000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Verdana" panose="020B0604030504040204" pitchFamily="34" charset="0"/>
              </a:rPr>
              <a:t>배열을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Verdana" panose="020B0604030504040204" pitchFamily="34" charset="0"/>
              </a:rPr>
              <a:t>byte binary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Verdana" panose="020B0604030504040204" pitchFamily="34" charset="0"/>
              </a:rPr>
              <a:t>형태로 표현</a:t>
            </a:r>
            <a:endParaRPr lang="en-US" altLang="ko-KR" sz="1400" b="0" i="0" dirty="0">
              <a:solidFill>
                <a:srgbClr val="000000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  <a:cs typeface="Verdana" panose="020B0604030504040204" pitchFamily="34" charset="0"/>
            </a:endParaRPr>
          </a:p>
          <a:p>
            <a:endParaRPr lang="en-US" altLang="ko-KR" sz="1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altLang="ko-KR" sz="1400" b="0" i="0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Verdana" panose="020B0604030504040204" pitchFamily="34" charset="0"/>
              </a:rPr>
              <a:t>byte heart[] </a:t>
            </a:r>
            <a:r>
              <a:rPr lang="en-US" altLang="ko-KR" sz="1400" b="0" i="0" dirty="0">
                <a:solidFill>
                  <a:srgbClr val="A77F7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lang="en-US" altLang="ko-KR" sz="1400" b="0" i="0" dirty="0">
                <a:solidFill>
                  <a:srgbClr val="E57523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B01100110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				</a:t>
            </a:r>
            <a:r>
              <a:rPr lang="en-US" altLang="ko-KR" sz="1400" b="0" i="0" dirty="0">
                <a:solidFill>
                  <a:srgbClr val="E57523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B11111111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			</a:t>
            </a:r>
            <a:r>
              <a:rPr lang="en-US" altLang="ko-KR" sz="1400" b="0" i="0" dirty="0">
                <a:solidFill>
                  <a:srgbClr val="E57523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B11111111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			</a:t>
            </a:r>
            <a:r>
              <a:rPr lang="en-US" altLang="ko-KR" sz="1400" b="0" i="0" dirty="0">
                <a:solidFill>
                  <a:srgbClr val="E57523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B11111111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			</a:t>
            </a:r>
            <a:r>
              <a:rPr lang="en-US" altLang="ko-KR" sz="1400" b="0" i="0" dirty="0">
                <a:solidFill>
                  <a:srgbClr val="E57523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B11111111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			</a:t>
            </a:r>
            <a:r>
              <a:rPr lang="en-US" altLang="ko-KR" sz="1400" b="0" i="0" dirty="0">
                <a:solidFill>
                  <a:srgbClr val="E57523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B01111110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			</a:t>
            </a:r>
            <a:r>
              <a:rPr lang="en-US" altLang="ko-KR" sz="1400" b="0" i="0" dirty="0">
                <a:solidFill>
                  <a:srgbClr val="E57523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B00111100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			</a:t>
            </a:r>
            <a:r>
              <a:rPr lang="en-US" altLang="ko-KR" sz="1400" b="0" i="0" dirty="0">
                <a:solidFill>
                  <a:srgbClr val="E57523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B00011000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endParaRPr lang="en-US" altLang="ko-KR" sz="1400" b="0" i="0" dirty="0">
              <a:solidFill>
                <a:srgbClr val="666666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Verdana" panose="020B0604030504040204" pitchFamily="34" charset="0"/>
              </a:rPr>
              <a:t>HEX format(16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Verdana" panose="020B0604030504040204" pitchFamily="34" charset="0"/>
              </a:rPr>
              <a:t>진수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Verdana" panose="020B0604030504040204" pitchFamily="34" charset="0"/>
              </a:rPr>
              <a:t>)</a:t>
            </a:r>
          </a:p>
          <a:p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Verdana" panose="020B0604030504040204" pitchFamily="34" charset="0"/>
            </a:endParaRPr>
          </a:p>
          <a:p>
            <a:r>
              <a:rPr lang="it-IT" altLang="ko-KR" sz="14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Verdana" panose="020B0604030504040204" pitchFamily="34" charset="0"/>
              </a:rPr>
              <a:t>0x18, 0x3c, 0x7e, 0xff, 0xff, 0xff, 0xff, 0x66</a:t>
            </a:r>
          </a:p>
          <a:p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Verdana" panose="020B0604030504040204" pitchFamily="34" charset="0"/>
            </a:endParaRPr>
          </a:p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Verdana" panose="020B0604030504040204" pitchFamily="34" charset="0"/>
              </a:rPr>
              <a:t>Dot matrix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Verdana" panose="020B0604030504040204" pitchFamily="34" charset="0"/>
              </a:rPr>
              <a:t>에디터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Verdana" panose="020B0604030504040204" pitchFamily="34" charset="0"/>
            </a:endParaRPr>
          </a:p>
          <a:p>
            <a:r>
              <a:rPr lang="en-US" altLang="ko-KR" sz="1400" b="0" i="0" u="sng" dirty="0">
                <a:solidFill>
                  <a:srgbClr val="608CBA"/>
                </a:solidFill>
                <a:effectLst/>
                <a:latin typeface="나눔고딕"/>
                <a:hlinkClick r:id="rId2"/>
              </a:rPr>
              <a:t>https://xantorohara.github.io/led-matrix-editor/</a:t>
            </a:r>
            <a:endParaRPr lang="en-US" altLang="ko-KR" sz="1400" b="0" i="0" u="sng" dirty="0">
              <a:solidFill>
                <a:srgbClr val="608CBA"/>
              </a:solidFill>
              <a:effectLst/>
              <a:latin typeface="나눔고딕"/>
            </a:endParaRPr>
          </a:p>
          <a:p>
            <a:endParaRPr lang="en-US" altLang="ko-KR" sz="1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256BD4-08AE-46E2-B1E5-554E7437A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057" y="2213323"/>
            <a:ext cx="2013815" cy="20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490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5EBD4-819C-4235-AA73-1A4BFB86ABD5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</a:t>
            </a:r>
            <a:r>
              <a:rPr lang="en-US" altLang="ko-KR" sz="2400" dirty="0" err="1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DotMatrix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(max7219)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36FE54-4781-4BBB-AD19-A469951F03FA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모듈 알아보기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C653C0-2CEB-41AE-B530-56E125F5D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632" y="2151232"/>
            <a:ext cx="4370238" cy="32597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5F6DF8-F949-44AB-8C1E-9F6CC0173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77" y="1375829"/>
            <a:ext cx="2996711" cy="481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95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5EBD4-819C-4235-AA73-1A4BFB86ABD5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</a:t>
            </a:r>
            <a:r>
              <a:rPr lang="en-US" altLang="ko-KR" sz="2400" dirty="0" err="1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DotMatrix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(max7219)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36FE54-4781-4BBB-AD19-A469951F03FA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모듈 알아보기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77987F-750D-4B3B-92D9-EA95154D1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72" y="2134088"/>
            <a:ext cx="5172893" cy="3348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05AC75-7C8B-4112-97D2-FE1478067498}"/>
              </a:ext>
            </a:extLst>
          </p:cNvPr>
          <p:cNvSpPr txBox="1"/>
          <p:nvPr/>
        </p:nvSpPr>
        <p:spPr>
          <a:xfrm>
            <a:off x="6509773" y="1946070"/>
            <a:ext cx="4390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파일</a:t>
            </a:r>
            <a:r>
              <a:rPr lang="en-US" altLang="ko-KR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예제</a:t>
            </a:r>
            <a:r>
              <a:rPr lang="en-US" altLang="ko-KR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&gt;</a:t>
            </a:r>
            <a:r>
              <a:rPr lang="en-US" altLang="ko-KR" sz="1400" dirty="0" err="1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LedControl</a:t>
            </a:r>
            <a:r>
              <a:rPr lang="en-US" altLang="ko-KR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&gt;</a:t>
            </a:r>
            <a:r>
              <a:rPr lang="en-US" altLang="ko-KR" sz="1400" dirty="0" err="1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LCDemoMatrix</a:t>
            </a:r>
            <a:endParaRPr lang="en-US" altLang="ko-KR" sz="140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851D59-914D-46A8-94AF-568DB5C37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076" y="3069942"/>
            <a:ext cx="2295525" cy="14763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5DE218-BC2B-49EB-9686-39685B3A1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325" y="4426726"/>
            <a:ext cx="3838575" cy="12382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A163C9-3CC3-4773-8A69-67FD44E447E3}"/>
              </a:ext>
            </a:extLst>
          </p:cNvPr>
          <p:cNvSpPr/>
          <p:nvPr/>
        </p:nvSpPr>
        <p:spPr>
          <a:xfrm>
            <a:off x="9364257" y="5420225"/>
            <a:ext cx="1777643" cy="2447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49F633-90D0-4E5B-B5C9-DB6FF7A152BC}"/>
              </a:ext>
            </a:extLst>
          </p:cNvPr>
          <p:cNvSpPr/>
          <p:nvPr/>
        </p:nvSpPr>
        <p:spPr>
          <a:xfrm>
            <a:off x="7303325" y="4983271"/>
            <a:ext cx="1954141" cy="2447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4369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준비하기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2" y="1375829"/>
            <a:ext cx="4119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Arduino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는 무엇인가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16E8A068-55C4-422C-A20C-7AF3B5C6E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119" y="1453521"/>
            <a:ext cx="3524552" cy="463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274D28-91A0-4DEC-8619-67CF6F707049}"/>
              </a:ext>
            </a:extLst>
          </p:cNvPr>
          <p:cNvSpPr txBox="1"/>
          <p:nvPr/>
        </p:nvSpPr>
        <p:spPr>
          <a:xfrm>
            <a:off x="1208315" y="2099958"/>
            <a:ext cx="555107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Arduino </a:t>
            </a:r>
            <a:r>
              <a:rPr lang="ko-KR" altLang="en-US" sz="1600" b="0" i="0" u="none" strike="noStrike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프로그래밍</a:t>
            </a:r>
            <a:endParaRPr lang="ko-KR" altLang="en-US" sz="1600" b="0" dirty="0"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1600" b="0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</a:br>
            <a:r>
              <a:rPr lang="en-US" altLang="ko-KR" sz="1600" b="0" i="0" u="sng" strike="noStrike" dirty="0">
                <a:solidFill>
                  <a:srgbClr val="4472C4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https://www.arduino.cc/reference/ko/</a:t>
            </a:r>
            <a:endParaRPr lang="ko-KR" altLang="en-US" sz="1600" b="0" dirty="0">
              <a:solidFill>
                <a:srgbClr val="4472C4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1600" b="0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</a:br>
            <a:r>
              <a:rPr lang="ko-KR" altLang="en-US" sz="1600" b="0" i="0" u="none" strike="noStrike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통합개발환경 </a:t>
            </a:r>
            <a:r>
              <a:rPr lang="en-US" altLang="ko-KR" sz="1600" b="0" i="0" u="none" strike="noStrike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IDE</a:t>
            </a:r>
            <a:r>
              <a:rPr lang="ko-KR" altLang="en-US" sz="1600" b="0" i="0" u="none" strike="noStrike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에서 사용 가능한 각종 함수 및 변수</a:t>
            </a:r>
            <a:r>
              <a:rPr lang="en-US" altLang="ko-KR" sz="1600" b="0" i="0" u="none" strike="noStrike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1600" b="0" i="0" u="none" strike="noStrike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연산자 등을 확인 할 수 있다</a:t>
            </a:r>
            <a:endParaRPr lang="ko-KR" altLang="en-US" sz="1600" b="0" dirty="0"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1600" b="0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</a:br>
            <a:br>
              <a:rPr lang="ko-KR" altLang="en-US" sz="1600" b="0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</a:br>
            <a:r>
              <a:rPr lang="en-US" altLang="ko-KR" sz="1600" b="0" i="0" u="sng" strike="noStrike" dirty="0">
                <a:solidFill>
                  <a:srgbClr val="4472C4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https://www.arduino.cc/reference/en/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sng" strike="noStrike" dirty="0">
                <a:solidFill>
                  <a:srgbClr val="4472C4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libraries/</a:t>
            </a:r>
            <a:endParaRPr lang="ko-KR" altLang="en-US" sz="1600" b="0" dirty="0">
              <a:solidFill>
                <a:srgbClr val="4472C4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1600" b="0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</a:br>
            <a:r>
              <a:rPr lang="ko-KR" altLang="en-US" sz="1600" b="0" i="0" u="none" strike="noStrike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각종 센서 와 모터</a:t>
            </a:r>
            <a:r>
              <a:rPr lang="en-US" altLang="ko-KR" sz="1600" b="0" i="0" u="none" strike="noStrike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en-US" altLang="ko-KR" sz="1600" b="0" i="0" u="none" strike="noStrike" dirty="0" err="1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Wifi</a:t>
            </a:r>
            <a:r>
              <a:rPr lang="en-US" altLang="ko-KR" sz="1600" b="0" i="0" u="none" strike="noStrike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Bluetooth </a:t>
            </a:r>
            <a:r>
              <a:rPr lang="ko-KR" altLang="en-US" sz="1600" b="0" i="0" u="none" strike="noStrike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모듈 등을 사용 할 수 있게 해주는 라이브러리도 확인 및 학습이 가능하다</a:t>
            </a:r>
            <a:r>
              <a:rPr lang="en-US" altLang="ko-KR" sz="1600" b="0" i="0" u="none" strike="noStrike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  <a:endParaRPr lang="ko-KR" altLang="en-US" sz="1600" b="0" dirty="0"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b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</a:br>
            <a:endParaRPr lang="ko-KR" altLang="en-US" sz="16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5524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</a:t>
            </a:r>
            <a:r>
              <a:rPr lang="ko-KR" altLang="en-US" sz="2400" dirty="0" err="1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피에조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스피커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(Piezo Speaker)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402D16-945B-43B2-A878-073921D36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202" y="2168057"/>
            <a:ext cx="2343150" cy="18764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79262F5-D94B-4829-B9A8-0E084172466D}"/>
              </a:ext>
            </a:extLst>
          </p:cNvPr>
          <p:cNvSpPr txBox="1"/>
          <p:nvPr/>
        </p:nvSpPr>
        <p:spPr>
          <a:xfrm>
            <a:off x="1188481" y="4210613"/>
            <a:ext cx="33245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압전효과를</a:t>
            </a:r>
            <a:r>
              <a:rPr lang="ko-KR" altLang="en-US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가진 </a:t>
            </a:r>
            <a:r>
              <a:rPr lang="ko-KR" altLang="en-US" sz="1400" dirty="0" err="1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압전소자에</a:t>
            </a:r>
            <a:r>
              <a:rPr lang="ko-KR" altLang="en-US" sz="14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전기신호를 주어 수축과 팽창을 반복하며 진동에 따른 소리가 나는 원리</a:t>
            </a:r>
            <a:endParaRPr lang="en-US" altLang="ko-KR" sz="140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140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0070C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tone(</a:t>
            </a:r>
            <a:r>
              <a:rPr lang="ko-KR" altLang="en-US" sz="1400" dirty="0">
                <a:solidFill>
                  <a:srgbClr val="0070C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핀 번호</a:t>
            </a:r>
            <a:r>
              <a:rPr lang="en-US" altLang="ko-KR" sz="1400" dirty="0">
                <a:solidFill>
                  <a:srgbClr val="0070C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주파수</a:t>
            </a:r>
            <a:r>
              <a:rPr lang="en-US" altLang="ko-KR" sz="1400" dirty="0">
                <a:solidFill>
                  <a:srgbClr val="0070C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지속시간</a:t>
            </a:r>
            <a:r>
              <a:rPr lang="en-US" altLang="ko-KR" sz="1400" dirty="0">
                <a:solidFill>
                  <a:srgbClr val="0070C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</a:p>
          <a:p>
            <a:r>
              <a:rPr lang="ko-KR" altLang="en-US" sz="1400" dirty="0">
                <a:solidFill>
                  <a:srgbClr val="0070C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예</a:t>
            </a:r>
            <a:r>
              <a:rPr lang="en-US" altLang="ko-KR" sz="1400" dirty="0">
                <a:solidFill>
                  <a:srgbClr val="0070C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 tone(8, 262, 1000)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EBCC9C-CBD7-441C-A0AD-D78EA3CD7B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30"/>
          <a:stretch/>
        </p:blipFill>
        <p:spPr>
          <a:xfrm>
            <a:off x="5243653" y="2220457"/>
            <a:ext cx="4970651" cy="35165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6184A7-AD2C-4A09-AE44-1AC950D5C7A8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모듈 알아보기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6F795A8B-1047-4E21-BA89-358D947BB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860655"/>
              </p:ext>
            </p:extLst>
          </p:nvPr>
        </p:nvGraphicFramePr>
        <p:xfrm>
          <a:off x="4727388" y="1889965"/>
          <a:ext cx="6747435" cy="4188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715">
                  <a:extLst>
                    <a:ext uri="{9D8B030D-6E8A-4147-A177-3AD203B41FA5}">
                      <a16:colId xmlns:a16="http://schemas.microsoft.com/office/drawing/2014/main" val="1423813953"/>
                    </a:ext>
                  </a:extLst>
                </a:gridCol>
                <a:gridCol w="749715">
                  <a:extLst>
                    <a:ext uri="{9D8B030D-6E8A-4147-A177-3AD203B41FA5}">
                      <a16:colId xmlns:a16="http://schemas.microsoft.com/office/drawing/2014/main" val="4179668229"/>
                    </a:ext>
                  </a:extLst>
                </a:gridCol>
                <a:gridCol w="749715">
                  <a:extLst>
                    <a:ext uri="{9D8B030D-6E8A-4147-A177-3AD203B41FA5}">
                      <a16:colId xmlns:a16="http://schemas.microsoft.com/office/drawing/2014/main" val="2620348085"/>
                    </a:ext>
                  </a:extLst>
                </a:gridCol>
                <a:gridCol w="749715">
                  <a:extLst>
                    <a:ext uri="{9D8B030D-6E8A-4147-A177-3AD203B41FA5}">
                      <a16:colId xmlns:a16="http://schemas.microsoft.com/office/drawing/2014/main" val="28018329"/>
                    </a:ext>
                  </a:extLst>
                </a:gridCol>
                <a:gridCol w="749715">
                  <a:extLst>
                    <a:ext uri="{9D8B030D-6E8A-4147-A177-3AD203B41FA5}">
                      <a16:colId xmlns:a16="http://schemas.microsoft.com/office/drawing/2014/main" val="4275291952"/>
                    </a:ext>
                  </a:extLst>
                </a:gridCol>
                <a:gridCol w="749715">
                  <a:extLst>
                    <a:ext uri="{9D8B030D-6E8A-4147-A177-3AD203B41FA5}">
                      <a16:colId xmlns:a16="http://schemas.microsoft.com/office/drawing/2014/main" val="285611416"/>
                    </a:ext>
                  </a:extLst>
                </a:gridCol>
                <a:gridCol w="749715">
                  <a:extLst>
                    <a:ext uri="{9D8B030D-6E8A-4147-A177-3AD203B41FA5}">
                      <a16:colId xmlns:a16="http://schemas.microsoft.com/office/drawing/2014/main" val="3388965306"/>
                    </a:ext>
                  </a:extLst>
                </a:gridCol>
                <a:gridCol w="749715">
                  <a:extLst>
                    <a:ext uri="{9D8B030D-6E8A-4147-A177-3AD203B41FA5}">
                      <a16:colId xmlns:a16="http://schemas.microsoft.com/office/drawing/2014/main" val="2161171268"/>
                    </a:ext>
                  </a:extLst>
                </a:gridCol>
                <a:gridCol w="749715">
                  <a:extLst>
                    <a:ext uri="{9D8B030D-6E8A-4147-A177-3AD203B41FA5}">
                      <a16:colId xmlns:a16="http://schemas.microsoft.com/office/drawing/2014/main" val="304794999"/>
                    </a:ext>
                  </a:extLst>
                </a:gridCol>
              </a:tblGrid>
              <a:tr h="39009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     옥타브</a:t>
                      </a:r>
                      <a:endParaRPr lang="en-US" altLang="ko-KR" sz="900" dirty="0"/>
                    </a:p>
                    <a:p>
                      <a:pPr algn="l" latinLnBrk="1"/>
                      <a:r>
                        <a:rPr lang="ko-KR" altLang="en-US" sz="900" dirty="0"/>
                        <a:t>음계 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438802"/>
                  </a:ext>
                </a:extLst>
              </a:tr>
              <a:tr h="3165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C(</a:t>
                      </a:r>
                      <a:r>
                        <a:rPr lang="ko-KR" altLang="en-US" sz="1100" dirty="0"/>
                        <a:t>도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32.70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65.40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130.81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261.62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523.25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1046.50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2093.00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4186.00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085476"/>
                  </a:ext>
                </a:extLst>
              </a:tr>
              <a:tr h="3165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C#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34.64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69.29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138.59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277.18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554.36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1108.73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2217.46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4435.92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207804"/>
                  </a:ext>
                </a:extLst>
              </a:tr>
              <a:tr h="3165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D(</a:t>
                      </a:r>
                      <a:r>
                        <a:rPr lang="ko-KR" altLang="en-US" sz="1100" dirty="0"/>
                        <a:t>레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36.70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73.41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146.83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293.66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587.32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1174.65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2349.31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4698.63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331273"/>
                  </a:ext>
                </a:extLst>
              </a:tr>
              <a:tr h="3165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D#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38.89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77.78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155.56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311.12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622.24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1244.50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2489.01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4978.03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705581"/>
                  </a:ext>
                </a:extLst>
              </a:tr>
              <a:tr h="3165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E(</a:t>
                      </a:r>
                      <a:r>
                        <a:rPr lang="ko-KR" altLang="en-US" sz="1100" dirty="0"/>
                        <a:t>미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41.20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82.40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164.81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329.62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659.25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1318.51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2637.02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5274.04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993817"/>
                  </a:ext>
                </a:extLst>
              </a:tr>
              <a:tr h="3165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F(</a:t>
                      </a:r>
                      <a:r>
                        <a:rPr lang="ko-KR" altLang="en-US" sz="1100" dirty="0"/>
                        <a:t>파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46.65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87.30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174.61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249.22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698.45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1396.91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2793.82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5587.65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699122"/>
                  </a:ext>
                </a:extLst>
              </a:tr>
              <a:tr h="3165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F#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46.24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92.49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184.99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369.99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739.98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1479.97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2959.95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5919.91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270303"/>
                  </a:ext>
                </a:extLst>
              </a:tr>
              <a:tr h="3165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G(</a:t>
                      </a:r>
                      <a:r>
                        <a:rPr lang="ko-KR" altLang="en-US" sz="1100" dirty="0"/>
                        <a:t>솔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48.99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97.99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195.99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391.99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783.99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1567.98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3135.96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6271.92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349815"/>
                  </a:ext>
                </a:extLst>
              </a:tr>
              <a:tr h="3165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G#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51.91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103.82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207.65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415.30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830.60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1661.21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3322.43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6644.87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827030"/>
                  </a:ext>
                </a:extLst>
              </a:tr>
              <a:tr h="3165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A(</a:t>
                      </a:r>
                      <a:r>
                        <a:rPr lang="ko-KR" altLang="en-US" sz="1100" dirty="0"/>
                        <a:t>라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55.00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110.00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220.00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440.00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880.00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1760.00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3520.00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7040.00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986827"/>
                  </a:ext>
                </a:extLst>
              </a:tr>
              <a:tr h="3165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A#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58.27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116.54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233.08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466.16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932.32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1864.65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3729.31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7458.62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37051"/>
                  </a:ext>
                </a:extLst>
              </a:tr>
              <a:tr h="3165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B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시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61.73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123.47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246.94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493.88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987.76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1975.53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3951.06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7902.13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135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6834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</a:t>
            </a:r>
            <a:r>
              <a:rPr lang="ko-KR" altLang="en-US" sz="2400" dirty="0" err="1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피에조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스피커 회로 구성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FCA7B3-B40D-49A0-84BC-6E8C661C9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677" y="2153694"/>
            <a:ext cx="5023353" cy="37271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610BC41-4648-4342-8421-FDEE23E6D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932" y="1301555"/>
            <a:ext cx="2412055" cy="4652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334DAD-F3C1-4422-B387-902116C35E3C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모듈 알아보기</a:t>
            </a:r>
          </a:p>
        </p:txBody>
      </p:sp>
    </p:spTree>
    <p:extLst>
      <p:ext uri="{BB962C8B-B14F-4D97-AF65-F5344CB8AC3E}">
        <p14:creationId xmlns:p14="http://schemas.microsoft.com/office/powerpoint/2010/main" val="10106471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</a:t>
            </a:r>
            <a:r>
              <a:rPr lang="ko-KR" altLang="en-US" sz="2400" dirty="0" err="1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피에조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스피커 건반 만들기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C32E70-E597-4DC3-93E3-B99FDFC1A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363" y="2017789"/>
            <a:ext cx="7565274" cy="39646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556C8-0CD9-427B-86D1-EAB59DCE9CCD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모듈 알아보기</a:t>
            </a:r>
          </a:p>
        </p:txBody>
      </p:sp>
    </p:spTree>
    <p:extLst>
      <p:ext uri="{BB962C8B-B14F-4D97-AF65-F5344CB8AC3E}">
        <p14:creationId xmlns:p14="http://schemas.microsoft.com/office/powerpoint/2010/main" val="917783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회로</a:t>
            </a:r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구성 및 코드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</a:t>
            </a:r>
            <a:r>
              <a:rPr lang="ko-KR" altLang="en-US" sz="2400" dirty="0" err="1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피에조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스피커 건반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E615BB-8A31-4177-A2E9-5FE44774E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091" y="2043767"/>
            <a:ext cx="4739433" cy="22103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68635B-65E9-4514-AD83-D5B9F0532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"/>
          <a:stretch/>
        </p:blipFill>
        <p:spPr>
          <a:xfrm>
            <a:off x="5793424" y="1375829"/>
            <a:ext cx="5371743" cy="466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648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회로</a:t>
            </a:r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구성 및 코드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블루투스 모듈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(HC-06)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38994B-A784-4606-BCD2-06A42FD60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141" y="2480468"/>
            <a:ext cx="2263503" cy="22676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24C6BB-C3C0-466E-8F73-B52F8210D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977" y="2234498"/>
            <a:ext cx="5233708" cy="12761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10EE1C-6F55-4EB1-A04F-2225739EAC61}"/>
              </a:ext>
            </a:extLst>
          </p:cNvPr>
          <p:cNvSpPr txBox="1"/>
          <p:nvPr/>
        </p:nvSpPr>
        <p:spPr>
          <a:xfrm>
            <a:off x="4752977" y="4023534"/>
            <a:ext cx="54428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블루투스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(Bluetooth)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는 근거리 무선 통신 기술 중 하나이며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근거리에서 기기간 무선으로 데이터 교환하는 기술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여러가지 </a:t>
            </a:r>
            <a:r>
              <a:rPr lang="ko-KR" altLang="en-US" sz="14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모듈중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HC-06(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블루투스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2.0)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은 통신 거리가 짧고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약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10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미터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통신 속도가 느린 단점이 있지만 소모전력이 적고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다루기가 쉬우며 저렴한 가격으로 많이 사용 되고 있다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26080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회로</a:t>
            </a:r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구성 및 코드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블루투스 모듈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(HC-06)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072D80-C313-4A77-872B-80F8440E7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15" y="2031152"/>
            <a:ext cx="2983443" cy="41729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4C998B-39EB-424A-8001-558310EA2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065" y="2031152"/>
            <a:ext cx="4427911" cy="38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778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회로</a:t>
            </a:r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구성 및 코드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블루투스 모듈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세팅</a:t>
            </a:r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B5D8F32D-3D0A-4327-A118-98F424E656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619856"/>
              </p:ext>
            </p:extLst>
          </p:nvPr>
        </p:nvGraphicFramePr>
        <p:xfrm>
          <a:off x="1278964" y="1946070"/>
          <a:ext cx="5127810" cy="224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1478">
                  <a:extLst>
                    <a:ext uri="{9D8B030D-6E8A-4147-A177-3AD203B41FA5}">
                      <a16:colId xmlns:a16="http://schemas.microsoft.com/office/drawing/2014/main" val="1419982777"/>
                    </a:ext>
                  </a:extLst>
                </a:gridCol>
                <a:gridCol w="1570157">
                  <a:extLst>
                    <a:ext uri="{9D8B030D-6E8A-4147-A177-3AD203B41FA5}">
                      <a16:colId xmlns:a16="http://schemas.microsoft.com/office/drawing/2014/main" val="204181583"/>
                    </a:ext>
                  </a:extLst>
                </a:gridCol>
                <a:gridCol w="2066175">
                  <a:extLst>
                    <a:ext uri="{9D8B030D-6E8A-4147-A177-3AD203B41FA5}">
                      <a16:colId xmlns:a16="http://schemas.microsoft.com/office/drawing/2014/main" val="3714035703"/>
                    </a:ext>
                  </a:extLst>
                </a:gridCol>
              </a:tblGrid>
              <a:tr h="322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Sent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Receive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922587"/>
                  </a:ext>
                </a:extLst>
              </a:tr>
              <a:tr h="3221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OK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통신 테스트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750189"/>
                  </a:ext>
                </a:extLst>
              </a:tr>
              <a:tr h="3221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AT+BAUD1~8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OK1200~115200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통신속도 변경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143339"/>
                  </a:ext>
                </a:extLst>
              </a:tr>
              <a:tr h="5262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AT+NAMExxxx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Oksetname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xxxx</a:t>
                      </a:r>
                      <a:r>
                        <a:rPr lang="ko-KR" altLang="en-US" sz="1200" dirty="0"/>
                        <a:t>에 원하는 이름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752451"/>
                  </a:ext>
                </a:extLst>
              </a:tr>
              <a:tr h="7518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AT+PINxxxx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기본 비밀번호 </a:t>
                      </a:r>
                      <a:r>
                        <a:rPr lang="en-US" altLang="ko-KR" sz="1200" dirty="0"/>
                        <a:t>1234)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OKsetPIN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xxxx</a:t>
                      </a:r>
                      <a:r>
                        <a:rPr lang="ko-KR" altLang="en-US" sz="1200" dirty="0"/>
                        <a:t>에 원하는 비밀번호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87648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C662C4F-A354-43FF-BFB4-94CC40C06C8C}"/>
              </a:ext>
            </a:extLst>
          </p:cNvPr>
          <p:cNvSpPr txBox="1"/>
          <p:nvPr/>
        </p:nvSpPr>
        <p:spPr>
          <a:xfrm>
            <a:off x="6534982" y="3068402"/>
            <a:ext cx="38585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HC-06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모듈을 사용할 때는 시리얼 모니터에서 입력형태를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line ending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없음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(no Line ending)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으로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바꿔주어야 한다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2858A6-5290-4D4E-B393-A5F11CAA7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622" y="1858821"/>
            <a:ext cx="2028825" cy="106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05BC58B-FEB6-4F27-B63F-90F2D701B8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608"/>
          <a:stretch/>
        </p:blipFill>
        <p:spPr>
          <a:xfrm>
            <a:off x="1556517" y="4358120"/>
            <a:ext cx="6557682" cy="6441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6768750-E7D9-45AC-83B6-95D6C2F571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366"/>
          <a:stretch/>
        </p:blipFill>
        <p:spPr>
          <a:xfrm>
            <a:off x="1556517" y="5024971"/>
            <a:ext cx="6557682" cy="4572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87082B-85C3-400C-A55C-71B7F3DD93FE}"/>
              </a:ext>
            </a:extLst>
          </p:cNvPr>
          <p:cNvSpPr/>
          <p:nvPr/>
        </p:nvSpPr>
        <p:spPr>
          <a:xfrm>
            <a:off x="5108421" y="5237420"/>
            <a:ext cx="1065274" cy="2447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650582-50B2-46B7-B03B-A6A16C8E992C}"/>
              </a:ext>
            </a:extLst>
          </p:cNvPr>
          <p:cNvSpPr/>
          <p:nvPr/>
        </p:nvSpPr>
        <p:spPr>
          <a:xfrm>
            <a:off x="8592703" y="2316021"/>
            <a:ext cx="330167" cy="3327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59987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회로</a:t>
            </a:r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구성 및 코드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블루투스 모듈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세팅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BA704B5-160D-40D5-A73C-3B4E51A061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65"/>
          <a:stretch/>
        </p:blipFill>
        <p:spPr>
          <a:xfrm>
            <a:off x="4586383" y="2238861"/>
            <a:ext cx="2228850" cy="133826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1D765AE-8A2A-43A1-94B6-F53E4E990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312" y="2348399"/>
            <a:ext cx="1819275" cy="12287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9A495FC-4374-43ED-B3D1-4390DA206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029" y="2229334"/>
            <a:ext cx="1809750" cy="12668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243B63F-A2A4-4A2A-B393-38B73D3D7C89}"/>
              </a:ext>
            </a:extLst>
          </p:cNvPr>
          <p:cNvSpPr txBox="1"/>
          <p:nvPr/>
        </p:nvSpPr>
        <p:spPr>
          <a:xfrm>
            <a:off x="1493270" y="4066400"/>
            <a:ext cx="2570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시리얼 모니터에서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AT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명령으로 블루투스 통신이 정상적으로 작동 하는 것을 확인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E47F9D-1554-4641-A3E4-5B9A2637F706}"/>
              </a:ext>
            </a:extLst>
          </p:cNvPr>
          <p:cNvSpPr txBox="1"/>
          <p:nvPr/>
        </p:nvSpPr>
        <p:spPr>
          <a:xfrm>
            <a:off x="4454900" y="4066400"/>
            <a:ext cx="2570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AT+NAMEAllen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명령으로 기본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HC-06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에서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Allen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으로 이름이 변경 되었다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FCADC9-7EA8-4E77-96D4-572F0C75E51E}"/>
              </a:ext>
            </a:extLst>
          </p:cNvPr>
          <p:cNvSpPr txBox="1"/>
          <p:nvPr/>
        </p:nvSpPr>
        <p:spPr>
          <a:xfrm>
            <a:off x="7747936" y="4066400"/>
            <a:ext cx="2570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AT+PIN6789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명령으로 기본 비밀번호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1234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에서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6789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로 변경 되었다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2971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회로</a:t>
            </a:r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구성 및 코드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블루투스 모듈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BD378C-EE64-452C-8178-F19AF1F20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66" y="2067859"/>
            <a:ext cx="4393624" cy="38159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A185E7-33F9-42F2-A65D-E98F0A446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953" y="1758755"/>
            <a:ext cx="3293024" cy="43676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FDC41F-6B15-475A-B1F7-2D1FDC2D2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953" y="1375829"/>
            <a:ext cx="3510710" cy="488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578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회로</a:t>
            </a:r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구성 및 코드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스마트폰으로 컨트롤 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DCCC1B-3E91-46DD-9AC7-D0CFD2A4B73F}"/>
              </a:ext>
            </a:extLst>
          </p:cNvPr>
          <p:cNvSpPr txBox="1"/>
          <p:nvPr/>
        </p:nvSpPr>
        <p:spPr>
          <a:xfrm>
            <a:off x="1427527" y="1922339"/>
            <a:ext cx="8087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Google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Play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에서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Arduino Bluetooth controller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앱을 다운 받는다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4D00A53-9970-461A-990B-50FA91A7B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7" b="32288"/>
          <a:stretch/>
        </p:blipFill>
        <p:spPr>
          <a:xfrm>
            <a:off x="1427527" y="2393700"/>
            <a:ext cx="3266702" cy="337516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C6FD58-F9E9-4C8A-8C6C-6BD734149A70}"/>
              </a:ext>
            </a:extLst>
          </p:cNvPr>
          <p:cNvSpPr/>
          <p:nvPr/>
        </p:nvSpPr>
        <p:spPr>
          <a:xfrm>
            <a:off x="1749644" y="2393700"/>
            <a:ext cx="1429838" cy="2842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8FC230-EB29-433F-9389-2D47F3DFE1FD}"/>
              </a:ext>
            </a:extLst>
          </p:cNvPr>
          <p:cNvSpPr/>
          <p:nvPr/>
        </p:nvSpPr>
        <p:spPr>
          <a:xfrm>
            <a:off x="1631040" y="4587065"/>
            <a:ext cx="2259642" cy="5429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DD556D-B898-4701-8E79-F736D5B60319}"/>
              </a:ext>
            </a:extLst>
          </p:cNvPr>
          <p:cNvSpPr txBox="1"/>
          <p:nvPr/>
        </p:nvSpPr>
        <p:spPr>
          <a:xfrm>
            <a:off x="4930586" y="2636552"/>
            <a:ext cx="601830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아이폰에서는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HC-06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모듈과 </a:t>
            </a:r>
            <a:r>
              <a:rPr lang="ko-KR" altLang="en-US" sz="14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페어링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되지 않는다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BLE4.0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이상의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블루투스 모듈만 지원하기 때문에 아이폰 사용자는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BLE4.0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지원 모델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(HM-10,HM-11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등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을 사용하여야 한다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BLE4.0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이상의 모듈에서는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1:N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연결 지원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빠른 </a:t>
            </a:r>
            <a:r>
              <a:rPr lang="ko-KR" altLang="en-US" sz="14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페어링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적은 전력 소모 등의 장점이 있다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7F0A9A-1C50-4758-813E-ABA4999AB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20781" y="3281519"/>
            <a:ext cx="1368788" cy="369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92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준비하기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2" y="1375829"/>
            <a:ext cx="4119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Arduino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는 무엇인가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C3AE2760-503D-44D9-B4AA-3C6B2AC360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3"/>
          <a:stretch/>
        </p:blipFill>
        <p:spPr bwMode="auto">
          <a:xfrm>
            <a:off x="919884" y="1891565"/>
            <a:ext cx="1930363" cy="178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E43AB45B-A4A2-4FE6-AC52-BDC02264D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391" y="1623846"/>
            <a:ext cx="2049569" cy="204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894FE0A6-1497-4FF2-86B0-D88FE6E93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156" y="1912800"/>
            <a:ext cx="2325092" cy="154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BEF147B8-1CEB-40D0-A312-9C2D6725D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343" y="1951645"/>
            <a:ext cx="2012433" cy="150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FCE7B10-F69F-4E25-A85D-AA6D165AD8A7}"/>
              </a:ext>
            </a:extLst>
          </p:cNvPr>
          <p:cNvSpPr txBox="1"/>
          <p:nvPr/>
        </p:nvSpPr>
        <p:spPr>
          <a:xfrm>
            <a:off x="1177230" y="3485162"/>
            <a:ext cx="1799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Arduino UNO</a:t>
            </a:r>
            <a:endParaRPr lang="ko-KR" altLang="en-US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692E56-E5C8-499D-B828-E4AEA22446F1}"/>
              </a:ext>
            </a:extLst>
          </p:cNvPr>
          <p:cNvSpPr txBox="1"/>
          <p:nvPr/>
        </p:nvSpPr>
        <p:spPr>
          <a:xfrm>
            <a:off x="3622138" y="3485162"/>
            <a:ext cx="188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Arduino</a:t>
            </a:r>
            <a:r>
              <a:rPr lang="en-US" altLang="ko-KR" sz="1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MEGA</a:t>
            </a:r>
            <a:endParaRPr lang="ko-KR" altLang="en-US" sz="1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E08635-C064-4D5B-B7AA-3F7E822DD271}"/>
              </a:ext>
            </a:extLst>
          </p:cNvPr>
          <p:cNvSpPr txBox="1"/>
          <p:nvPr/>
        </p:nvSpPr>
        <p:spPr>
          <a:xfrm>
            <a:off x="6223451" y="3519526"/>
            <a:ext cx="206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Arduino Lilypad</a:t>
            </a:r>
            <a:endParaRPr lang="ko-KR" altLang="en-US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9801D7-ACAE-4969-BAE3-FA06A55E21FF}"/>
              </a:ext>
            </a:extLst>
          </p:cNvPr>
          <p:cNvSpPr txBox="1"/>
          <p:nvPr/>
        </p:nvSpPr>
        <p:spPr>
          <a:xfrm>
            <a:off x="9255735" y="3480350"/>
            <a:ext cx="206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Arduino Nano</a:t>
            </a:r>
            <a:endParaRPr lang="ko-KR" altLang="en-US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5" name="Picture 10" descr="ESP32-S WiFi+BT SoC Module | Makerfabs">
            <a:extLst>
              <a:ext uri="{FF2B5EF4-FFF2-40B4-BE49-F238E27FC236}">
                <a16:creationId xmlns:a16="http://schemas.microsoft.com/office/drawing/2014/main" id="{14170132-F48C-4612-B134-09FD6106E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52" y="3919402"/>
            <a:ext cx="2282663" cy="171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DEBO CAM ESP32: Developer boards - ESP32 camera, OV2640 at reichelt  elektronik">
            <a:extLst>
              <a:ext uri="{FF2B5EF4-FFF2-40B4-BE49-F238E27FC236}">
                <a16:creationId xmlns:a16="http://schemas.microsoft.com/office/drawing/2014/main" id="{C4521A1C-CF4B-4B2C-8B9F-CFB6EBA8B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26" y="4015459"/>
            <a:ext cx="2012433" cy="162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4" descr="정품] WeMos D1 mini V3.1.0 ESP8266 WiFi IoT 개발보드 / 디바이스마트">
            <a:extLst>
              <a:ext uri="{FF2B5EF4-FFF2-40B4-BE49-F238E27FC236}">
                <a16:creationId xmlns:a16="http://schemas.microsoft.com/office/drawing/2014/main" id="{480FB76E-FFE5-4583-ABCB-A39F969BD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149" y="3919402"/>
            <a:ext cx="285750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6" descr="라즈베리파이4 (Raspberry Pi 4 Model B) 4GB + 방열판 / 디바이스마트">
            <a:extLst>
              <a:ext uri="{FF2B5EF4-FFF2-40B4-BE49-F238E27FC236}">
                <a16:creationId xmlns:a16="http://schemas.microsoft.com/office/drawing/2014/main" id="{86EC3EDF-FFB7-4DC3-9C9D-90C016CEF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062" y="393674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15E6EAE-DD9E-42B1-8C4E-335AA0752A36}"/>
              </a:ext>
            </a:extLst>
          </p:cNvPr>
          <p:cNvSpPr txBox="1"/>
          <p:nvPr/>
        </p:nvSpPr>
        <p:spPr>
          <a:xfrm>
            <a:off x="1343484" y="5741125"/>
            <a:ext cx="1799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ESP32-S</a:t>
            </a:r>
            <a:endParaRPr lang="ko-KR" altLang="en-US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C56FEE-283E-4C1A-986A-ACE549A67210}"/>
              </a:ext>
            </a:extLst>
          </p:cNvPr>
          <p:cNvSpPr txBox="1"/>
          <p:nvPr/>
        </p:nvSpPr>
        <p:spPr>
          <a:xfrm>
            <a:off x="3865935" y="5804920"/>
            <a:ext cx="188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ESP32-CAM</a:t>
            </a:r>
            <a:endParaRPr lang="ko-KR" altLang="en-US" sz="1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80B5ED-1D9D-4C7E-9C00-6C85AEF5EF12}"/>
              </a:ext>
            </a:extLst>
          </p:cNvPr>
          <p:cNvSpPr txBox="1"/>
          <p:nvPr/>
        </p:nvSpPr>
        <p:spPr>
          <a:xfrm>
            <a:off x="6393763" y="5751481"/>
            <a:ext cx="206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WeMos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D1 mini</a:t>
            </a:r>
            <a:endParaRPr lang="ko-KR" altLang="en-US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9F23C5-6259-4A10-845F-17E6D45F09D5}"/>
              </a:ext>
            </a:extLst>
          </p:cNvPr>
          <p:cNvSpPr txBox="1"/>
          <p:nvPr/>
        </p:nvSpPr>
        <p:spPr>
          <a:xfrm>
            <a:off x="9258842" y="5745384"/>
            <a:ext cx="206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Raspberry Pi</a:t>
            </a:r>
            <a:endParaRPr lang="ko-KR" altLang="en-US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7124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회로</a:t>
            </a:r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구성 및 코드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스마트폰으로 컨트롤 하기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38CF13F-853F-4663-88F7-4CF9AF54CC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71"/>
          <a:stretch/>
        </p:blipFill>
        <p:spPr>
          <a:xfrm>
            <a:off x="6369906" y="1758755"/>
            <a:ext cx="3829152" cy="42659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F86675-2F67-4334-8CDD-9BD54FE1C7D1}"/>
              </a:ext>
            </a:extLst>
          </p:cNvPr>
          <p:cNvSpPr txBox="1"/>
          <p:nvPr/>
        </p:nvSpPr>
        <p:spPr>
          <a:xfrm>
            <a:off x="1390868" y="2071751"/>
            <a:ext cx="47222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이전에 자신의 이름으로 바꿔 둔 블루투스 모듈 이름이 검색되어 나오면 터치 하여 선택한다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선택된 블루투스의 비밀번호를 입력한다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(default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값을 변경하지 않았다면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1234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입력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</a:p>
          <a:p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0BEFD9-BE3A-4BDC-81FA-E6B4BF090B43}"/>
              </a:ext>
            </a:extLst>
          </p:cNvPr>
          <p:cNvSpPr/>
          <p:nvPr/>
        </p:nvSpPr>
        <p:spPr>
          <a:xfrm>
            <a:off x="6412217" y="4186178"/>
            <a:ext cx="2259642" cy="5429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12F308-FCD8-4B96-9B99-47FB9A2A0B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0" b="27756"/>
          <a:stretch/>
        </p:blipFill>
        <p:spPr>
          <a:xfrm>
            <a:off x="1705722" y="3456746"/>
            <a:ext cx="4286250" cy="265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599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회로</a:t>
            </a:r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구성 및 코드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스마트폰으로 컨트롤 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F86675-2F67-4334-8CDD-9BD54FE1C7D1}"/>
              </a:ext>
            </a:extLst>
          </p:cNvPr>
          <p:cNvSpPr txBox="1"/>
          <p:nvPr/>
        </p:nvSpPr>
        <p:spPr>
          <a:xfrm>
            <a:off x="1390868" y="2071751"/>
            <a:ext cx="472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우측 상단에 표시된 톱니바퀴 모양을 터치 한다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28B07A-9472-455B-AF80-675AFCED38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32"/>
          <a:stretch/>
        </p:blipFill>
        <p:spPr>
          <a:xfrm>
            <a:off x="1469170" y="2702056"/>
            <a:ext cx="4286250" cy="112937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35F480-4F2E-4B31-AE42-7BDCEEED4458}"/>
              </a:ext>
            </a:extLst>
          </p:cNvPr>
          <p:cNvSpPr/>
          <p:nvPr/>
        </p:nvSpPr>
        <p:spPr>
          <a:xfrm>
            <a:off x="5337269" y="2930656"/>
            <a:ext cx="364565" cy="3129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CC3D27-C8EA-4E20-A109-5078A8E33D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22"/>
          <a:stretch/>
        </p:blipFill>
        <p:spPr>
          <a:xfrm>
            <a:off x="6113129" y="2175614"/>
            <a:ext cx="4286250" cy="35440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007B0E-00CD-498E-A7B4-9B6482DB93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80" b="35251"/>
          <a:stretch/>
        </p:blipFill>
        <p:spPr>
          <a:xfrm>
            <a:off x="1469170" y="3831430"/>
            <a:ext cx="4286250" cy="12940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C48219-F7B3-4136-985D-A95615DE5CDA}"/>
              </a:ext>
            </a:extLst>
          </p:cNvPr>
          <p:cNvSpPr txBox="1"/>
          <p:nvPr/>
        </p:nvSpPr>
        <p:spPr>
          <a:xfrm>
            <a:off x="7211951" y="3876645"/>
            <a:ext cx="2924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표시된 것과 같이 각각의 도형에 값을 입력 한다</a:t>
            </a:r>
            <a:endParaRPr lang="en-US" altLang="ko-KR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2037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회로</a:t>
            </a:r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구성 및 코드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7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스마트폰으로 컨트롤 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C95A7E-84B1-4233-B888-3B8BCEAA85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12" b="26793"/>
          <a:stretch/>
        </p:blipFill>
        <p:spPr>
          <a:xfrm>
            <a:off x="1711699" y="2611717"/>
            <a:ext cx="4286250" cy="246855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BBD3E99-1C76-44ED-A1DC-28E064DB2DB5}"/>
              </a:ext>
            </a:extLst>
          </p:cNvPr>
          <p:cNvSpPr/>
          <p:nvPr/>
        </p:nvSpPr>
        <p:spPr>
          <a:xfrm>
            <a:off x="7303325" y="2849732"/>
            <a:ext cx="998070" cy="3765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r>
              <a:rPr lang="ko-KR" altLang="en-US" dirty="0"/>
              <a:t>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B1B36BA-4DE7-4AA7-BF62-1EC79DC793F0}"/>
              </a:ext>
            </a:extLst>
          </p:cNvPr>
          <p:cNvSpPr/>
          <p:nvPr/>
        </p:nvSpPr>
        <p:spPr>
          <a:xfrm>
            <a:off x="7303325" y="3435426"/>
            <a:ext cx="998070" cy="3765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60</a:t>
            </a:r>
            <a:r>
              <a:rPr lang="ko-KR" altLang="en-US" dirty="0"/>
              <a:t>도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A171DAC-25D8-4D37-A612-4B1EC9175BD9}"/>
              </a:ext>
            </a:extLst>
          </p:cNvPr>
          <p:cNvSpPr/>
          <p:nvPr/>
        </p:nvSpPr>
        <p:spPr>
          <a:xfrm>
            <a:off x="7303325" y="4021120"/>
            <a:ext cx="998070" cy="3765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120</a:t>
            </a:r>
            <a:r>
              <a:rPr lang="ko-KR" altLang="en-US" dirty="0"/>
              <a:t>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CAEDB21-20BC-4B12-AA45-B02A601248DF}"/>
              </a:ext>
            </a:extLst>
          </p:cNvPr>
          <p:cNvSpPr/>
          <p:nvPr/>
        </p:nvSpPr>
        <p:spPr>
          <a:xfrm>
            <a:off x="7303325" y="4587840"/>
            <a:ext cx="998070" cy="3765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180</a:t>
            </a:r>
            <a:r>
              <a:rPr lang="ko-KR" altLang="en-US" dirty="0"/>
              <a:t>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F8FFA8A-1FFB-47C7-B32F-F3A29ED3A9C9}"/>
              </a:ext>
            </a:extLst>
          </p:cNvPr>
          <p:cNvCxnSpPr/>
          <p:nvPr/>
        </p:nvCxnSpPr>
        <p:spPr>
          <a:xfrm flipV="1">
            <a:off x="4715435" y="2988235"/>
            <a:ext cx="0" cy="4407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14B6745-998F-4EA2-8997-014508190ED4}"/>
              </a:ext>
            </a:extLst>
          </p:cNvPr>
          <p:cNvCxnSpPr>
            <a:cxnSpLocks/>
          </p:cNvCxnSpPr>
          <p:nvPr/>
        </p:nvCxnSpPr>
        <p:spPr>
          <a:xfrm>
            <a:off x="4715435" y="2988235"/>
            <a:ext cx="254597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884B83B-1CB2-447F-B7A3-A6CF87D1036F}"/>
              </a:ext>
            </a:extLst>
          </p:cNvPr>
          <p:cNvCxnSpPr>
            <a:cxnSpLocks/>
          </p:cNvCxnSpPr>
          <p:nvPr/>
        </p:nvCxnSpPr>
        <p:spPr>
          <a:xfrm>
            <a:off x="6096000" y="3615765"/>
            <a:ext cx="11654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C48E0B2-C1EA-4EC1-B120-984EEDBA550C}"/>
              </a:ext>
            </a:extLst>
          </p:cNvPr>
          <p:cNvCxnSpPr>
            <a:cxnSpLocks/>
          </p:cNvCxnSpPr>
          <p:nvPr/>
        </p:nvCxnSpPr>
        <p:spPr>
          <a:xfrm>
            <a:off x="5289176" y="3429000"/>
            <a:ext cx="80682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1D08777-90C0-4FF9-B462-45B59915FDB4}"/>
              </a:ext>
            </a:extLst>
          </p:cNvPr>
          <p:cNvCxnSpPr>
            <a:cxnSpLocks/>
          </p:cNvCxnSpPr>
          <p:nvPr/>
        </p:nvCxnSpPr>
        <p:spPr>
          <a:xfrm flipH="1">
            <a:off x="6096000" y="3435426"/>
            <a:ext cx="1" cy="18033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08205E4-0691-4B0A-922E-F5BCEE0B6310}"/>
              </a:ext>
            </a:extLst>
          </p:cNvPr>
          <p:cNvCxnSpPr>
            <a:cxnSpLocks/>
          </p:cNvCxnSpPr>
          <p:nvPr/>
        </p:nvCxnSpPr>
        <p:spPr>
          <a:xfrm>
            <a:off x="6067930" y="4201459"/>
            <a:ext cx="11654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1C40D12-2609-4219-9781-81B578C95D78}"/>
              </a:ext>
            </a:extLst>
          </p:cNvPr>
          <p:cNvCxnSpPr>
            <a:cxnSpLocks/>
          </p:cNvCxnSpPr>
          <p:nvPr/>
        </p:nvCxnSpPr>
        <p:spPr>
          <a:xfrm>
            <a:off x="5664518" y="3811944"/>
            <a:ext cx="4034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CF06272-DE16-4BBD-B619-444490537225}"/>
              </a:ext>
            </a:extLst>
          </p:cNvPr>
          <p:cNvCxnSpPr>
            <a:cxnSpLocks/>
          </p:cNvCxnSpPr>
          <p:nvPr/>
        </p:nvCxnSpPr>
        <p:spPr>
          <a:xfrm>
            <a:off x="6067930" y="3811943"/>
            <a:ext cx="1" cy="3895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A045A0E-9E4A-4E01-BF7F-4C3103FF676D}"/>
              </a:ext>
            </a:extLst>
          </p:cNvPr>
          <p:cNvCxnSpPr>
            <a:cxnSpLocks/>
          </p:cNvCxnSpPr>
          <p:nvPr/>
        </p:nvCxnSpPr>
        <p:spPr>
          <a:xfrm flipV="1">
            <a:off x="5076453" y="4787152"/>
            <a:ext cx="2163482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CD96FD4-4327-4DEF-B5DB-3FA2EDCE21CF}"/>
              </a:ext>
            </a:extLst>
          </p:cNvPr>
          <p:cNvCxnSpPr>
            <a:cxnSpLocks/>
          </p:cNvCxnSpPr>
          <p:nvPr/>
        </p:nvCxnSpPr>
        <p:spPr>
          <a:xfrm>
            <a:off x="5076453" y="4397638"/>
            <a:ext cx="1" cy="3895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425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준비하기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2" y="1375829"/>
            <a:ext cx="4119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Arduino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센서 종류</a:t>
            </a:r>
          </a:p>
        </p:txBody>
      </p:sp>
      <p:pic>
        <p:nvPicPr>
          <p:cNvPr id="22" name="Picture 8" descr="토양수분센서 종류 및 사용법">
            <a:extLst>
              <a:ext uri="{FF2B5EF4-FFF2-40B4-BE49-F238E27FC236}">
                <a16:creationId xmlns:a16="http://schemas.microsoft.com/office/drawing/2014/main" id="{CEC2F4FE-48A0-4390-B974-0F81FA71E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" t="846" r="1402" b="4531"/>
          <a:stretch/>
        </p:blipFill>
        <p:spPr bwMode="auto">
          <a:xfrm>
            <a:off x="1203253" y="1978785"/>
            <a:ext cx="1721487" cy="16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에듀이노-코딩교육 전문 쇼핑몰">
            <a:extLst>
              <a:ext uri="{FF2B5EF4-FFF2-40B4-BE49-F238E27FC236}">
                <a16:creationId xmlns:a16="http://schemas.microsoft.com/office/drawing/2014/main" id="{B0C557DE-74F0-40D4-9F2D-F8D9EFDF3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9"/>
          <a:stretch/>
        </p:blipFill>
        <p:spPr bwMode="auto">
          <a:xfrm>
            <a:off x="3445801" y="1979062"/>
            <a:ext cx="1947313" cy="156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일산화탄소, 알콜, 유해가스 센서 -MiCS-5524 (MiCS5524 CO, Alcohol and VOC Gas Sensor)">
            <a:extLst>
              <a:ext uri="{FF2B5EF4-FFF2-40B4-BE49-F238E27FC236}">
                <a16:creationId xmlns:a16="http://schemas.microsoft.com/office/drawing/2014/main" id="{1B87BA28-CD1E-4273-9611-3B5A03F12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400" y="1863015"/>
            <a:ext cx="1947313" cy="194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에듀이노-코딩교육 전문 쇼핑몰">
            <a:extLst>
              <a:ext uri="{FF2B5EF4-FFF2-40B4-BE49-F238E27FC236}">
                <a16:creationId xmlns:a16="http://schemas.microsoft.com/office/drawing/2014/main" id="{2CBF43F5-0EF4-4F13-8714-95C4A7FD8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017" y="1662790"/>
            <a:ext cx="1947313" cy="194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353EDBC-5F54-4543-A07C-726002C5B631}"/>
              </a:ext>
            </a:extLst>
          </p:cNvPr>
          <p:cNvSpPr txBox="1"/>
          <p:nvPr/>
        </p:nvSpPr>
        <p:spPr>
          <a:xfrm>
            <a:off x="1434339" y="3570863"/>
            <a:ext cx="1533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토양 수분 센서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0AAD6BB-AFD9-4669-9F3C-67F9EBD9CBE5}"/>
              </a:ext>
            </a:extLst>
          </p:cNvPr>
          <p:cNvSpPr txBox="1"/>
          <p:nvPr/>
        </p:nvSpPr>
        <p:spPr>
          <a:xfrm>
            <a:off x="3640740" y="3619075"/>
            <a:ext cx="1605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소리 감지 센서</a:t>
            </a:r>
            <a:endParaRPr lang="ko-KR" altLang="en-US" sz="1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E33FD4-FE2E-4030-BF47-1CBC1F319148}"/>
              </a:ext>
            </a:extLst>
          </p:cNvPr>
          <p:cNvSpPr txBox="1"/>
          <p:nvPr/>
        </p:nvSpPr>
        <p:spPr>
          <a:xfrm>
            <a:off x="5938378" y="3587884"/>
            <a:ext cx="1761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유해 가스 센서</a:t>
            </a:r>
            <a:endParaRPr lang="ko-KR" altLang="en-US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E7C3C3-9AE5-43AB-A588-0ED676374077}"/>
              </a:ext>
            </a:extLst>
          </p:cNvPr>
          <p:cNvSpPr txBox="1"/>
          <p:nvPr/>
        </p:nvSpPr>
        <p:spPr>
          <a:xfrm>
            <a:off x="8400027" y="3610103"/>
            <a:ext cx="1761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적외선 감지 센서</a:t>
            </a:r>
          </a:p>
        </p:txBody>
      </p:sp>
      <p:pic>
        <p:nvPicPr>
          <p:cNvPr id="46" name="Picture 16" descr="초음파 센서 HC-SR04 up 아두이노 - 메이킹해서 공유하는 송파 메이커 쇼핑몰">
            <a:extLst>
              <a:ext uri="{FF2B5EF4-FFF2-40B4-BE49-F238E27FC236}">
                <a16:creationId xmlns:a16="http://schemas.microsoft.com/office/drawing/2014/main" id="{F88B6158-5652-4FE4-A6C0-8A3B9DB9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254" y="4189223"/>
            <a:ext cx="1777961" cy="177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8" descr="아두이노 자이로센서(MPU6050센서) 써보기">
            <a:extLst>
              <a:ext uri="{FF2B5EF4-FFF2-40B4-BE49-F238E27FC236}">
                <a16:creationId xmlns:a16="http://schemas.microsoft.com/office/drawing/2014/main" id="{46D90EF8-2DD7-473E-A5A4-BEF9201BB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804" y="4390134"/>
            <a:ext cx="1460485" cy="146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4" descr="아두이노 적외선 온도센서 - 검색결과 | 쇼핑하우">
            <a:extLst>
              <a:ext uri="{FF2B5EF4-FFF2-40B4-BE49-F238E27FC236}">
                <a16:creationId xmlns:a16="http://schemas.microsoft.com/office/drawing/2014/main" id="{B08D6D7F-B0CE-44AC-ACD0-7C05FA403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01"/>
          <a:stretch/>
        </p:blipFill>
        <p:spPr bwMode="auto">
          <a:xfrm>
            <a:off x="8488526" y="4441196"/>
            <a:ext cx="1625474" cy="136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6" descr="아두이노 미세먼지 센서 (GP2Y1010AU0F) - 옥션">
            <a:extLst>
              <a:ext uri="{FF2B5EF4-FFF2-40B4-BE49-F238E27FC236}">
                <a16:creationId xmlns:a16="http://schemas.microsoft.com/office/drawing/2014/main" id="{3C158EE8-D398-4DD3-A927-D5DC1AD23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863" y="4225835"/>
            <a:ext cx="1484826" cy="148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CF713AC-F8F1-499C-AF9C-B69E20DC4803}"/>
              </a:ext>
            </a:extLst>
          </p:cNvPr>
          <p:cNvSpPr txBox="1"/>
          <p:nvPr/>
        </p:nvSpPr>
        <p:spPr>
          <a:xfrm>
            <a:off x="1575595" y="5929301"/>
            <a:ext cx="1533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초음파 센서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F895A5-7BD7-4116-845E-21B17530D337}"/>
              </a:ext>
            </a:extLst>
          </p:cNvPr>
          <p:cNvSpPr txBox="1"/>
          <p:nvPr/>
        </p:nvSpPr>
        <p:spPr>
          <a:xfrm>
            <a:off x="3720950" y="5920787"/>
            <a:ext cx="1605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자이로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센서</a:t>
            </a:r>
            <a:endParaRPr lang="ko-KR" altLang="en-US" sz="1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512639-A7C8-41A8-93F8-29063E52F190}"/>
              </a:ext>
            </a:extLst>
          </p:cNvPr>
          <p:cNvSpPr txBox="1"/>
          <p:nvPr/>
        </p:nvSpPr>
        <p:spPr>
          <a:xfrm>
            <a:off x="5938378" y="5920787"/>
            <a:ext cx="1761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미세 먼지 센서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91D337-B90B-4681-97F3-E9E15B3D0371}"/>
              </a:ext>
            </a:extLst>
          </p:cNvPr>
          <p:cNvSpPr txBox="1"/>
          <p:nvPr/>
        </p:nvSpPr>
        <p:spPr>
          <a:xfrm>
            <a:off x="8488526" y="5927406"/>
            <a:ext cx="1761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적외선 온도 센서</a:t>
            </a:r>
          </a:p>
        </p:txBody>
      </p:sp>
    </p:spTree>
    <p:extLst>
      <p:ext uri="{BB962C8B-B14F-4D97-AF65-F5344CB8AC3E}">
        <p14:creationId xmlns:p14="http://schemas.microsoft.com/office/powerpoint/2010/main" val="2156503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준비하기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2" y="1375829"/>
            <a:ext cx="4119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Arduino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모듈 종류</a:t>
            </a:r>
          </a:p>
        </p:txBody>
      </p:sp>
      <p:pic>
        <p:nvPicPr>
          <p:cNvPr id="27" name="Picture 2" descr="에듀이노-코딩교육 전문 쇼핑몰">
            <a:extLst>
              <a:ext uri="{FF2B5EF4-FFF2-40B4-BE49-F238E27FC236}">
                <a16:creationId xmlns:a16="http://schemas.microsoft.com/office/drawing/2014/main" id="{11D70B25-AAED-4575-8251-742439980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04" y="1946070"/>
            <a:ext cx="1439104" cy="143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에듀이노-코딩교육 전문 쇼핑몰">
            <a:extLst>
              <a:ext uri="{FF2B5EF4-FFF2-40B4-BE49-F238E27FC236}">
                <a16:creationId xmlns:a16="http://schemas.microsoft.com/office/drawing/2014/main" id="{C6B20793-8DE8-4CF5-83BE-487DBB74D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308" y="1989896"/>
            <a:ext cx="1439104" cy="143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아두이노 RFID 카드 리더 모듈 RC522 - 3D프린터 전문 쇼핑몰 다나온다(danaonda)">
            <a:extLst>
              <a:ext uri="{FF2B5EF4-FFF2-40B4-BE49-F238E27FC236}">
                <a16:creationId xmlns:a16="http://schemas.microsoft.com/office/drawing/2014/main" id="{05BB537B-7B5F-42D4-B7D4-208380A75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783" y="2107373"/>
            <a:ext cx="1321626" cy="132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아두이노용 1.3인치 OLED 디스플레이 모듈 [DIS070012] / 디바이스마트">
            <a:extLst>
              <a:ext uri="{FF2B5EF4-FFF2-40B4-BE49-F238E27FC236}">
                <a16:creationId xmlns:a16="http://schemas.microsoft.com/office/drawing/2014/main" id="{FEE5F2F0-875C-43C2-94FE-4D3A964EC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983" y="2089245"/>
            <a:ext cx="1417077" cy="141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아두이노모듈#14】 Joystick #1(Keyes SJoys) 조이스틱! 사용해보기">
            <a:extLst>
              <a:ext uri="{FF2B5EF4-FFF2-40B4-BE49-F238E27FC236}">
                <a16:creationId xmlns:a16="http://schemas.microsoft.com/office/drawing/2014/main" id="{F4A9C70D-EF66-4F75-A3BF-6641AB106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92" y="4465026"/>
            <a:ext cx="1710772" cy="139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아두이노 RTC 고정밀 시계모듈 DS3231 - 옥션">
            <a:extLst>
              <a:ext uri="{FF2B5EF4-FFF2-40B4-BE49-F238E27FC236}">
                <a16:creationId xmlns:a16="http://schemas.microsoft.com/office/drawing/2014/main" id="{0AC9EE1F-FACA-4D4F-B57C-E12245C39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358" y="4420246"/>
            <a:ext cx="1424419" cy="142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아두이노 FPM10A 고정밀 광학식 지문인식 센서 모듈 - 옥션">
            <a:extLst>
              <a:ext uri="{FF2B5EF4-FFF2-40B4-BE49-F238E27FC236}">
                <a16:creationId xmlns:a16="http://schemas.microsoft.com/office/drawing/2014/main" id="{90DB11ED-AB73-4474-B269-A252217D8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783" y="4523039"/>
            <a:ext cx="1321626" cy="132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 descr="전자모듈 상품리스트 | 이티몰 - 국내최대 아두이노키트/전자부품 쇼핑몰">
            <a:extLst>
              <a:ext uri="{FF2B5EF4-FFF2-40B4-BE49-F238E27FC236}">
                <a16:creationId xmlns:a16="http://schemas.microsoft.com/office/drawing/2014/main" id="{15A0FA0A-5103-4EB4-A16E-4D622232C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469" y="4472368"/>
            <a:ext cx="1505186" cy="138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FD8BCC1-AFE6-4C3B-B2A3-23920A1B7273}"/>
              </a:ext>
            </a:extLst>
          </p:cNvPr>
          <p:cNvSpPr txBox="1"/>
          <p:nvPr/>
        </p:nvSpPr>
        <p:spPr>
          <a:xfrm>
            <a:off x="1457472" y="3587008"/>
            <a:ext cx="1387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블루투스 모듈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3296CD-A7DD-4FCB-ADCB-0C1B109F157F}"/>
              </a:ext>
            </a:extLst>
          </p:cNvPr>
          <p:cNvSpPr txBox="1"/>
          <p:nvPr/>
        </p:nvSpPr>
        <p:spPr>
          <a:xfrm>
            <a:off x="3691177" y="3579146"/>
            <a:ext cx="145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220V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릴레이 모듈</a:t>
            </a:r>
            <a:endParaRPr lang="ko-KR" altLang="en-US" sz="1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258D41-29D6-4892-A374-93779057C6AC}"/>
              </a:ext>
            </a:extLst>
          </p:cNvPr>
          <p:cNvSpPr txBox="1"/>
          <p:nvPr/>
        </p:nvSpPr>
        <p:spPr>
          <a:xfrm>
            <a:off x="6096000" y="3563161"/>
            <a:ext cx="1593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RFID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카드 리더 모듈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DD892E-3886-4A1C-9751-850E250686A5}"/>
              </a:ext>
            </a:extLst>
          </p:cNvPr>
          <p:cNvSpPr txBox="1"/>
          <p:nvPr/>
        </p:nvSpPr>
        <p:spPr>
          <a:xfrm>
            <a:off x="8385469" y="3571098"/>
            <a:ext cx="1690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OLED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디스플레이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E1087F-01DB-493E-9E83-7DCBA44216CC}"/>
              </a:ext>
            </a:extLst>
          </p:cNvPr>
          <p:cNvSpPr txBox="1"/>
          <p:nvPr/>
        </p:nvSpPr>
        <p:spPr>
          <a:xfrm>
            <a:off x="1372695" y="5929301"/>
            <a:ext cx="1387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조이스틱 모듈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978714-475E-4F69-AABA-88AC59FF4D36}"/>
              </a:ext>
            </a:extLst>
          </p:cNvPr>
          <p:cNvSpPr txBox="1"/>
          <p:nvPr/>
        </p:nvSpPr>
        <p:spPr>
          <a:xfrm>
            <a:off x="3801554" y="5921011"/>
            <a:ext cx="1452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RTC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모듈</a:t>
            </a:r>
            <a:endParaRPr lang="ko-KR" altLang="en-US" sz="1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D4DF05-E8E8-4E65-833F-68A6FE33ECB1}"/>
              </a:ext>
            </a:extLst>
          </p:cNvPr>
          <p:cNvSpPr txBox="1"/>
          <p:nvPr/>
        </p:nvSpPr>
        <p:spPr>
          <a:xfrm>
            <a:off x="6096000" y="5896064"/>
            <a:ext cx="159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지문 인식 모듈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432E36-71E9-4A20-BA6B-E70A2E55F8CB}"/>
              </a:ext>
            </a:extLst>
          </p:cNvPr>
          <p:cNvSpPr txBox="1"/>
          <p:nvPr/>
        </p:nvSpPr>
        <p:spPr>
          <a:xfrm>
            <a:off x="8385468" y="5904001"/>
            <a:ext cx="175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솔레노이드 스위치</a:t>
            </a:r>
          </a:p>
        </p:txBody>
      </p:sp>
    </p:spTree>
    <p:extLst>
      <p:ext uri="{BB962C8B-B14F-4D97-AF65-F5344CB8AC3E}">
        <p14:creationId xmlns:p14="http://schemas.microsoft.com/office/powerpoint/2010/main" val="2961483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6449E8-3705-4902-878F-6C74A30E7A6D}"/>
              </a:ext>
            </a:extLst>
          </p:cNvPr>
          <p:cNvSpPr/>
          <p:nvPr/>
        </p:nvSpPr>
        <p:spPr>
          <a:xfrm>
            <a:off x="480950" y="0"/>
            <a:ext cx="480951" cy="94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CB67C-8359-4D33-89ED-24855D1DFED2}"/>
              </a:ext>
            </a:extLst>
          </p:cNvPr>
          <p:cNvSpPr txBox="1"/>
          <p:nvPr/>
        </p:nvSpPr>
        <p:spPr>
          <a:xfrm>
            <a:off x="1134092" y="620922"/>
            <a:ext cx="800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Arduino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준비하기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28D2B8-0509-4581-8208-C2FC2986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5" y="13015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0C2D-2E34-43AB-9B0E-45339EC8720E}"/>
              </a:ext>
            </a:extLst>
          </p:cNvPr>
          <p:cNvSpPr txBox="1"/>
          <p:nvPr/>
        </p:nvSpPr>
        <p:spPr>
          <a:xfrm>
            <a:off x="1134091" y="1375829"/>
            <a:ext cx="542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● Arduino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로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무엇을 할 수 있나</a:t>
            </a:r>
            <a:r>
              <a:rPr lang="en-US" altLang="ko-KR" sz="2400" dirty="0">
                <a:solidFill>
                  <a:schemeClr val="accent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</a:t>
            </a:r>
            <a:endParaRPr lang="ko-KR" altLang="en-US" sz="2400" dirty="0">
              <a:solidFill>
                <a:schemeClr val="accent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5146C-11F2-4F1E-9387-F9F3D97ED87A}"/>
              </a:ext>
            </a:extLst>
          </p:cNvPr>
          <p:cNvSpPr txBox="1"/>
          <p:nvPr/>
        </p:nvSpPr>
        <p:spPr>
          <a:xfrm>
            <a:off x="1422400" y="2015197"/>
            <a:ext cx="431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https://create.arduino.cc/projecthub</a:t>
            </a:r>
            <a:endParaRPr lang="ko-KR" altLang="en-US" sz="1400" dirty="0">
              <a:solidFill>
                <a:srgbClr val="0070C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F20DCD-0D6A-452B-A1A3-AB5BC79C9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54" t="7920" r="34281" b="47477"/>
          <a:stretch/>
        </p:blipFill>
        <p:spPr>
          <a:xfrm>
            <a:off x="1703294" y="2500677"/>
            <a:ext cx="1541930" cy="17630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DBE970-98CD-4F34-9563-51879606F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146" y="2500677"/>
            <a:ext cx="1551319" cy="17630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24C899-6339-43B2-BE72-BCC2EF627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387" y="2500677"/>
            <a:ext cx="1517383" cy="17498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1D2ED5E-61D7-45D0-882D-A123FC42C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3692" y="2507649"/>
            <a:ext cx="1541930" cy="175608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EFC2D51-4178-4A39-BAC0-67969657662C}"/>
              </a:ext>
            </a:extLst>
          </p:cNvPr>
          <p:cNvSpPr txBox="1"/>
          <p:nvPr/>
        </p:nvSpPr>
        <p:spPr>
          <a:xfrm>
            <a:off x="1703294" y="4678462"/>
            <a:ext cx="14821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50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달러로 만든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CNC Router</a:t>
            </a:r>
          </a:p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컴퓨터 조각기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4041A5-EB5B-49B7-971D-550678646480}"/>
              </a:ext>
            </a:extLst>
          </p:cNvPr>
          <p:cNvSpPr txBox="1"/>
          <p:nvPr/>
        </p:nvSpPr>
        <p:spPr>
          <a:xfrm>
            <a:off x="4320735" y="4833850"/>
            <a:ext cx="1093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TV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리모컨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E2290B-8A67-472C-B353-2BCC0189138F}"/>
              </a:ext>
            </a:extLst>
          </p:cNvPr>
          <p:cNvSpPr txBox="1"/>
          <p:nvPr/>
        </p:nvSpPr>
        <p:spPr>
          <a:xfrm>
            <a:off x="6376387" y="4678462"/>
            <a:ext cx="15877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RFID 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리더기를 사용한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RFID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카드 정보 확인 및 복제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24F939-F927-425B-B3AE-4706CD326A08}"/>
              </a:ext>
            </a:extLst>
          </p:cNvPr>
          <p:cNvSpPr txBox="1"/>
          <p:nvPr/>
        </p:nvSpPr>
        <p:spPr>
          <a:xfrm>
            <a:off x="8683692" y="4622192"/>
            <a:ext cx="15877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블루투스로 연결하여 스마트폰으로 컨트롤 할 수 있는 자동차</a:t>
            </a:r>
          </a:p>
        </p:txBody>
      </p:sp>
    </p:spTree>
    <p:extLst>
      <p:ext uri="{BB962C8B-B14F-4D97-AF65-F5344CB8AC3E}">
        <p14:creationId xmlns:p14="http://schemas.microsoft.com/office/powerpoint/2010/main" val="3826010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5788</TotalTime>
  <Words>3008</Words>
  <Application>Microsoft Office PowerPoint</Application>
  <PresentationFormat>와이드스크린</PresentationFormat>
  <Paragraphs>740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9" baseType="lpstr">
      <vt:lpstr>Tmon몬소리 Black</vt:lpstr>
      <vt:lpstr>나눔고딕</vt:lpstr>
      <vt:lpstr>맑은 고딕</vt:lpstr>
      <vt:lpstr>휴먼둥근헤드라인</vt:lpstr>
      <vt:lpstr>Arial</vt:lpstr>
      <vt:lpstr>Verdana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NM808 PC-03</dc:creator>
  <cp:lastModifiedBy>NM808 PC-03</cp:lastModifiedBy>
  <cp:revision>202</cp:revision>
  <dcterms:created xsi:type="dcterms:W3CDTF">2021-05-26T04:18:53Z</dcterms:created>
  <dcterms:modified xsi:type="dcterms:W3CDTF">2021-07-09T01:27:56Z</dcterms:modified>
</cp:coreProperties>
</file>